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6"/>
  </p:notesMasterIdLst>
  <p:sldIdLst>
    <p:sldId id="267" r:id="rId3"/>
    <p:sldId id="417" r:id="rId4"/>
    <p:sldId id="568" r:id="rId5"/>
    <p:sldId id="268" r:id="rId6"/>
    <p:sldId id="263" r:id="rId7"/>
    <p:sldId id="539" r:id="rId8"/>
    <p:sldId id="389" r:id="rId9"/>
    <p:sldId id="309" r:id="rId10"/>
    <p:sldId id="540" r:id="rId11"/>
    <p:sldId id="310" r:id="rId12"/>
    <p:sldId id="538" r:id="rId13"/>
    <p:sldId id="458" r:id="rId14"/>
    <p:sldId id="541" r:id="rId15"/>
    <p:sldId id="390" r:id="rId16"/>
    <p:sldId id="542" r:id="rId17"/>
    <p:sldId id="460" r:id="rId18"/>
    <p:sldId id="461" r:id="rId19"/>
    <p:sldId id="519" r:id="rId20"/>
    <p:sldId id="462" r:id="rId21"/>
    <p:sldId id="543" r:id="rId22"/>
    <p:sldId id="520" r:id="rId23"/>
    <p:sldId id="521" r:id="rId24"/>
    <p:sldId id="463" r:id="rId25"/>
    <p:sldId id="464" r:id="rId26"/>
    <p:sldId id="465" r:id="rId27"/>
    <p:sldId id="467" r:id="rId28"/>
    <p:sldId id="468" r:id="rId29"/>
    <p:sldId id="469" r:id="rId30"/>
    <p:sldId id="472" r:id="rId31"/>
    <p:sldId id="544" r:id="rId32"/>
    <p:sldId id="470" r:id="rId33"/>
    <p:sldId id="531" r:id="rId34"/>
    <p:sldId id="471" r:id="rId35"/>
    <p:sldId id="532" r:id="rId36"/>
    <p:sldId id="536" r:id="rId37"/>
    <p:sldId id="523" r:id="rId38"/>
    <p:sldId id="524" r:id="rId39"/>
    <p:sldId id="522" r:id="rId40"/>
    <p:sldId id="525" r:id="rId41"/>
    <p:sldId id="552" r:id="rId42"/>
    <p:sldId id="550" r:id="rId43"/>
    <p:sldId id="526" r:id="rId44"/>
    <p:sldId id="527" r:id="rId45"/>
    <p:sldId id="548" r:id="rId46"/>
    <p:sldId id="559" r:id="rId47"/>
    <p:sldId id="560" r:id="rId48"/>
    <p:sldId id="459" r:id="rId49"/>
    <p:sldId id="533" r:id="rId50"/>
    <p:sldId id="534" r:id="rId51"/>
    <p:sldId id="535" r:id="rId52"/>
    <p:sldId id="546" r:id="rId53"/>
    <p:sldId id="553" r:id="rId54"/>
    <p:sldId id="529" r:id="rId55"/>
    <p:sldId id="561" r:id="rId56"/>
    <p:sldId id="562" r:id="rId57"/>
    <p:sldId id="528" r:id="rId58"/>
    <p:sldId id="537" r:id="rId59"/>
    <p:sldId id="547" r:id="rId60"/>
    <p:sldId id="549" r:id="rId61"/>
    <p:sldId id="545" r:id="rId62"/>
    <p:sldId id="274" r:id="rId63"/>
    <p:sldId id="565" r:id="rId64"/>
    <p:sldId id="275" r:id="rId65"/>
    <p:sldId id="277" r:id="rId66"/>
    <p:sldId id="276" r:id="rId67"/>
    <p:sldId id="278" r:id="rId68"/>
    <p:sldId id="279" r:id="rId69"/>
    <p:sldId id="280" r:id="rId70"/>
    <p:sldId id="285" r:id="rId71"/>
    <p:sldId id="308" r:id="rId72"/>
    <p:sldId id="567" r:id="rId73"/>
    <p:sldId id="566" r:id="rId74"/>
    <p:sldId id="256" r:id="rId75"/>
    <p:sldId id="293" r:id="rId76"/>
    <p:sldId id="273" r:id="rId77"/>
    <p:sldId id="281" r:id="rId78"/>
    <p:sldId id="282" r:id="rId79"/>
    <p:sldId id="272" r:id="rId80"/>
    <p:sldId id="563" r:id="rId81"/>
    <p:sldId id="564" r:id="rId82"/>
    <p:sldId id="325" r:id="rId83"/>
    <p:sldId id="327" r:id="rId84"/>
    <p:sldId id="326" r:id="rId85"/>
    <p:sldId id="296" r:id="rId86"/>
    <p:sldId id="294" r:id="rId87"/>
    <p:sldId id="295" r:id="rId88"/>
    <p:sldId id="530" r:id="rId89"/>
    <p:sldId id="557" r:id="rId90"/>
    <p:sldId id="555" r:id="rId91"/>
    <p:sldId id="558" r:id="rId92"/>
    <p:sldId id="556" r:id="rId93"/>
    <p:sldId id="292" r:id="rId94"/>
    <p:sldId id="373" r:id="rId9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1:07:33.4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96 4990,'-8'-4,"2"0,-1 0,1 1,-1 0,0 0,1 1,-1 0,0 0,-1 1,1 0,0 0,-2 0,8 2,1-1,0 1,-1-1,1 1,0-1,0 1,-1-1,1 1,0-1,0 1,0 0,0-1,0 1,0-1,0 1,0-1,0 1,0 0,0-1,0 1,0-1,1 1,-1-1,0 1,0-1,0 1,1-1,-1 1,0-1,1 1,-1-1,0 1,1-1,-1 0,1 1,-1-1,1 0,-1 1,1-1,-1 0,1 0,-1 1,1-1,-1 0,1 0,0 0,1 3,5 7,0 1,-1 0,0 1,0-1,-2 1,1 0,-2 1,0-1,0 1,-1-1,0 1,-1 2,1 0,24 194,-10 2,-9 81,-11 694,0-584,34 242,171 1068,-122-859,60 40,-126-787,-5-27,3 0,4-1,2-1,5 0,15 32,0-32,3-2,4-2,3-1,3-3,3-2,3-3,22 18,13 18,-3 4,3 14,-71-88,1-2,2-1,0 0,2-2,1-1,1-1,1-1,1-1,30 16,-21-18,2-2,-1-2,2-1,0-2,0-2,1-2,0-2,0-1,1-2,0-3,-1-1,9-2,22-6,0-2,-2-4,1-3,-2-3,-1-4,0-2,-3-3,38-24,-7-1,-3-4,-2-4,-3-4,12-17,-60 41,-3-1,-1-2,-3-2,-1-1,-3-2,-2-1,-2-1,-3-1,17-55,-22 32,-19 77,0-1,1 0,-1 1,0 0,0-1,0 1,1-1,-1 1,0 0,0 0,0-1,0 1,0 0,0 0,1 0,-1 0,0 0,0 0,0 0,0 0,0 0,0 1,0-1,1 0,-1 1,0-1,0 0,0 1,1-1,-1 1,0-1,0 1,1 0,-1-1,0 1,1 0,-1-1,1 1,-1 0,1 0,-1-1,1 1,0 0,-1 0,1 0,0 0,0-1,-1 1,1 0,-14 16,13-15,0 0,0 1,0-1,-1 0,1 0,-1 1,0-1,1 0,-1-1,0 1,0 0,0 0,0-1,0 1,-1-1,1 0,0 0,-1 0,1 0,-1 0,1 0,-1 0,0-1,1 0,-1 1,1-1,-1 0,0 0,1 0,-1-1,0 1,1-1,-1 1,1-1,-1 0,1 0,-1 0,-2-3</inkml:trace>
  <inkml:trace contextRef="#ctx0" brushRef="#br0" timeOffset="9789.84">2430 12640,'1'-3,"0"-8,1 0,1 0,0 0,0 0,1 0,0 1,1 0,0 0,1 0,0 0,1 1,0 0,0 0,1 1,0 0,0 0,1 1,0 0,0 1,1 0,0 0,0 1,0 0,0 1,1 0,2 0,108-8,268-106,-379 114,181-72,-178 69,0-1,0 0,-1-1,0 0,0-1,-1 0,0-1,-1 0,0-1,-1 0,-1-1,4-5,41-123,-53 140,0 1,1-1,-1 1,0-1,1 1,-1-1,1 1,-1-1,0 1,1 0,-1-1,1 1,0 0,-1-1,1 1,-1 0,1 0,-1-1,1 1,0 0,-1 0,1 0,0 0,-1 0,1 0,-1 0,1 0,0 0,-1 0,1 0,0 0,-1 0,1 1,-1-1,1 0,0 0,-1 1,1-1,-1 0,1 1,-1-1,1 1,-1-1,1 1,16 4,33-12,-48 31,50 73,-31-52,9 20,2-1,3-1,7 4,25 21,-47-65,-1 1,-1 0,-1 2,-1 0,-1 1,-2 0,8 24,15 145,-15-64,-7-88,-8-33</inkml:trace>
  <inkml:trace contextRef="#ctx0" brushRef="#br0" timeOffset="98546.43">4047 1374,'-133'-12,"132"12,1 0,-1 0,0 0,0 0,1 0,-1 0,0-1,0 1,1 0,-1 0,0-1,1 1,-1-1,0 1,1 0,-1-1,1 1,-1-1,1 1,-1-1,1 0,-1 1,1-1,-1 1,1-1,0 0,-1 1,1-1,0 0,0 1,-1-1,1 0,0 0,0 1,0-1,0 0,0 0,0 1,0-1,0 0,0 0,1 1,-1-1,0 0,0 1,1-1,-1 0,23-30,-20 29,274-301,-221 237,-1 4,-4-2,-2-2,-3-3,1-9,-27 36,1 0,2 2,2 0,1 2,2 1,2 1,1 1,2 2,28-22,-22 30,1 2,1 2,1 1,0 2,2 3,0 1,0 2,1 2,1 2,0 2,16 1,46-7,0 6,0 4,1 5,-1 4,67 15,-125-12,68 13,104 35,-209-54,0 0,-1 1,1 0,-1 1,0 0,0 1,-1 1,0 0,-1 0,1 1,-1 0,-1 1,0 0,0 1,-1-1,3 8,232 472,-165-373,-46-71,-2 1,-3 1,12 29,-11 1,-4 1,-3 1,-4 1,-4 1,1 40,18 335,-23-278,-1-39,13 252,-19 134,-16-246,-8 583,26-709,51 1063,93 401,-122-1284,-15 1,-21 170,-43-28,17-192,9 79,31-194,6 0,32 160,-33-266,34 380,-14 367,-22-376,62 413,32-243,-95-570,0 1,3-2,1 1,1-1,2-1,2 0,1-1,1 0,14 18,105 136,-132-179,4 8,0 1,1-1,1-1,0 1,1-2,1 1,0-2,1 0,0 0,0-1,2 0,-1-2,1 0,0 0,6 1,-3-4,-1-1,1-1,0 0,0-1,0-1,0-1,1-1,-1 0,0-1,0-1,0-1,0-1,0 0,0-1,-1-1,16-8,-24 8,0 0,-1 0,0-1,0-1,0 1,-1-1,0 0,-1-1,0 0,0 0,-1 0,0 0,0-1,0-3,37-145,-32 87,-2 0,-3 0,-5-57,0 127,0-1,0 0,0 0,0 1,0-1,1 0,-1 1,1-1,-1 0,1 1,-1-1,1 0,0 1,0-1,0 1,0-1,0 1,0 0,0-1,0 1,1 0,-1 0,0 0,1 0,-1 0,1 0,-1 0,1 0,0 1,-1-1,1 1,0-1,0 1,43-19,-36 15</inkml:trace>
  <inkml:trace contextRef="#ctx0" brushRef="#br0" timeOffset="99106.34">8542 13109,'118'-22,"-76"11,34-8,0 3,1 3,71-2,-138 14,0 1,0-1,0 2,-1-1,1 1,0 1,-1 0,1 0,-1 1,1 0,-1 0,0 1,-1 1,1-1,-1 1,1 1,-2 0,5 3,0 7,-1 1,0 0,-2 1,0 0,-1 1,0 0,-2 0,0 0,-1 1,-2 0,2 9,-3-17,30 161,6 138,-36-284,-4-22,0-12</inkml:trace>
  <inkml:trace contextRef="#ctx0" brushRef="#br0" timeOffset="99947.43">7923 7078,'0'0,"0"0,0 0,0 0,0 0,0 0,0 0,0 0,0 0</inkml:trace>
  <inkml:trace contextRef="#ctx0" brushRef="#br0" timeOffset="100195.85">8246 7083,'0'0,"0"0,0 0,0 0,0 0,0 0,0 0</inkml:trace>
  <inkml:trace contextRef="#ctx0" brushRef="#br0" timeOffset="100474.38">8539 7059,'0'0,"0"0,0 0,0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1:09:16.5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2501,'2'-3,"60"-68,-4-2,-3-3,-3-2,33-71,-30 29,-5-2,-6-2,7-47,141-588,-190 749,22-77,-4-1,-4-1,-4 0,-4-1,-4 1,-3-4,-2 84,1 1,0-1,-1 1,0-1,0 1,-1-1,0 1,0 0,-1 0,0 0,-1 0,0 0,-1 0,5 8,-1-1,1 1,-1 0,1-1,-1 1,0 0,1 0,-1-1,0 1,1 0,-1 0,0 0,1 0,-1 0,0 0,1 0,-1 0,0 0,1 0,-1 0,1 0,-1 1,0-1,1 0,-1 0,0 1,1-1,-1 1,1-1,-1 0,1 1,-1-1,1 1,-1-1,1 1,0-1,-1 1,1-1,-1 1,1 0,0-1,0 1,-1-1,1 1,0 0,0-1,0 1,0 0,0-1,0 1,0 0,0-1,0 1,0 0,0 0,0-1</inkml:trace>
  <inkml:trace contextRef="#ctx0" brushRef="#br0" timeOffset="561.61">194 251,'0'0,"2"2,6 3,0-1,1 0,-1 0,1-1,0 0,0-1,0 0,0 0,0-1,1 0,-1 0,0-1,1-1,-1 1,0-2,0 1,0-1,0-1,0 1,0-1,1-2,119-33,-1-5,5-10,-12 6,-38 23,-82 24,1 0,-1 0,0 0,0 0,0 1,0-1,0 0,0 1,0-1,0 0,0 1,0-1,0 1,0 0,0-1,0 1,0 0,0 0,0-1,-1 1,1 0,0 0,-1 0,1 0,0 0,-1 0,1 0,-1 0,0 0,1 0,-1 0,0 0,0 1,0-1,1 0,-1 0,0 0,-1 0,1 0,0 1,-9 52,7-45,2-8,-10 38,1 0,3 0,0 1,3 0,2-1,1 13,8 21,3-2,17 61,-13-82,2-9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13AE9-68C4-41FA-A696-F9669DBE489F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F8756-6264-4DC2-8593-982825133D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09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9827E-D12D-45BE-8B06-B53B720C9074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8EA56-9E57-4CE6-BE55-CAC1FDCAA019}" type="slidenum">
              <a:rPr lang="en-US" altLang="zh-TW" noProof="0" smtClean="0"/>
              <a:pPr/>
              <a:t>53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7680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63A52-BAB5-40B8-8E0B-2344BADCC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A1B90D-292D-4F1A-97D8-C26B60844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5BC169-5309-4989-9757-B2C542AD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A1930-728A-4AEC-B2CB-FD0EA861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B304A-B979-49B1-B8E5-867E40C3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78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489E0-B161-47AC-9306-796AA098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45E4D4F-F1F6-43B2-9E0E-7AC39FA7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1487E-9491-4977-B9B5-C951462B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3E23A5-FF4B-4588-9027-7C57A445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96A310-E080-488F-B51A-376115B5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15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0EBD8CE-021C-43B2-892A-0F3541D68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2D23BA-BD62-4E23-A838-FDDDBAD35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AED1F-DEBD-4E66-9DE9-5962CD78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0ED67A-AB74-4E99-890A-FD7DBE87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393E22-C89A-4378-B26A-63A9DCAE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74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​​(F) 6" title="頁碼圖案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5F60993-DBE6-4B30-A1EF-DE6EBDA99045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9" name="直線接點​​(S) 8" title="垂直對齊線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16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5863AC-325B-40FB-ADCD-17C5199CEC87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00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​​(F) 6" title="頁碼圖案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rtlCol="0"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rtlCol="0"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 rtlCol="0"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AC338155-C68A-43E1-86DD-A4F2CD97634D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 rtlCol="0"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10" name="直線接點​​(S) 9" title="水平對齊線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128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C0D34-C986-4A76-ADA1-E2FD6CD7C85C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183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D752D7-1E64-406B-9D96-A3E44E559D5B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090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1A0DB8-0DF7-44CD-851A-A11F2D307994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2978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924C2-48E9-4DCA-B142-D5F66F09AFAC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73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6BC02F-D620-43EF-8BE6-12073341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FF1625-0BFF-40CB-A9D3-30B1A30D8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80106-1F7D-47FE-91FA-4219729F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73746D-272A-4A24-A15F-E8F672FCB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D95A36-0AEE-4130-8E30-4F9146BF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913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87CF60-3936-4F88-84AA-E10E0BDBE02A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609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CB723-479C-4391-B5EE-8A50484CB35C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4184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DBA193-6184-4F73-B410-7951A75DC1FA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831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​​(F) 6" title="頁碼圖案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 rtlCol="0"/>
          <a:lstStyle/>
          <a:p>
            <a:pPr rtl="0"/>
            <a:fld id="{AC8EB4A3-7A66-40DC-93A4-677CDF363419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rtlCol="0"/>
          <a:lstStyle/>
          <a:p>
            <a:pPr rtl="0"/>
            <a:fld id="{2AC27A5A-7290-4DE1-BA94-4BE8A8E57DC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13" name="直線接點​​(S) 12" title="水平對齊線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86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D09FF-D57E-4236-9E4A-00690441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775E80-4E5A-4D47-A698-A5D2009F7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06AA54-3D14-4ECB-A88A-A5A823FC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A85E19-77DF-4C75-9508-74765AFA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11EDBC-7E84-4D64-8E29-0C19A508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53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029A6-4364-48E0-B535-CFB2C283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3CA29-88AB-418A-B727-E4D138BF0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965262-0C10-4882-A9B4-E9D4539BA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BC9068-CB68-4143-BC0B-FF642FCB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6B69A2-FD3C-4210-A177-09A11F9C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73AD80-9B10-405D-A04C-3C210045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4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13B9A-AE61-468E-943B-021B9059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AA41BC-233C-467E-83DC-B7A9DD394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6D0674-A837-468C-B8F4-717FF79CF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2C68762-15C5-4759-86AB-A69EAD19D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D7BC0E6-C02F-4E79-98A2-8775D8274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711F0AF-6432-4F37-AAA7-7D9844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77642B-DA74-4462-ABC4-AA125D71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CF9410-75AF-47CE-BEFC-51D869FA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3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52FA97-6192-4AE5-BC7C-3A8E90A2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DAD374-69B8-4B7C-912C-FFF84670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ABD76A-B1E3-4998-B4C1-13363CB3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C2F28E-A17F-431D-A748-C1355F4C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21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9CFF28B-4A79-455B-9162-428B1A83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E0FC933-F948-4C72-BEFF-C57A49A5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CB776C-376C-4B29-A1D8-CFE6E87C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E2391-8704-4CF3-A93C-77461EAD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C0E2D-81A5-45DB-AC05-5839FB2F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3A6CEE-682D-4DF1-9EA5-AD263026C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BA8C6B-F6AB-4C54-8545-7E85A959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D1C03D-3A57-4590-AA05-7C9D166C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C309F4-1184-4B56-A28B-DAEE61D3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85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42601-82D0-44E4-941D-71D3111F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414F3A4-CF1B-4DFE-95ED-6539221FC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38EEB3-33FD-411F-8F67-D17845932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CAD76F-7806-4C7B-8ED9-A2E24B82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BD7B05-2FC3-4E1C-8806-0B19B44F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F8461A-B521-495C-975C-6B00A0FC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1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AF36B6-1D7E-4E65-8388-CAE6BCC3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B3B549-A1F4-4626-AA37-D4AD9F3BE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CF28FE-A0F6-4BA4-8A74-83E2F9669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F2255-7276-406B-995B-634B80ED8160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9D9A67-F876-44B6-9E3A-1CAB26CE9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4BAF3E-02BA-4BA1-B675-10430F07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EB1B6-7104-4643-A260-0215D1F1B3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0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手繪多邊形​​(F) 6" title="頁碼圖案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599B6CB-61B7-43FB-A93B-CF262045978E}" type="datetime1">
              <a:rPr lang="zh-TW" altLang="en-US" noProof="0" smtClean="0"/>
              <a:t>2023/5/11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C27A5A-7290-4DE1-BA94-4BE8A8E57DC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10" name="直線接點​​(S) 9" title="水平對齊線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07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hyperlink" Target="https://www.tensorflow.org/tutorials/word2ve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fasttext.cc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10.png"/><Relationship Id="rId4" Type="http://schemas.openxmlformats.org/officeDocument/2006/relationships/customXml" Target="../ink/ink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7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2021/12/07/us/politics/biden-putin-ukraine-summit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4268965"/>
          </a:xfrm>
        </p:spPr>
        <p:txBody>
          <a:bodyPr rtlCol="0">
            <a:normAutofit/>
          </a:bodyPr>
          <a:lstStyle/>
          <a:p>
            <a:r>
              <a:rPr lang="en-US" altLang="zh-TW" sz="6000" dirty="0"/>
              <a:t>Transformer</a:t>
            </a:r>
            <a:endParaRPr lang="en-US" altLang="zh-TW" sz="6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5537925"/>
            <a:ext cx="5946954" cy="70635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TW" altLang="en-US" dirty="0"/>
              <a:t>中央研究院 古倫維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04" r="7579" b="-1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cxnSp>
        <p:nvCxnSpPr>
          <p:cNvPr id="46" name="直線接點​​(S)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手繪多邊形​​(F)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2052"/>
            <a:ext cx="10515600" cy="1325563"/>
          </a:xfrm>
        </p:spPr>
        <p:txBody>
          <a:bodyPr/>
          <a:lstStyle/>
          <a:p>
            <a:r>
              <a:rPr lang="en-US" altLang="zh-TW" dirty="0"/>
              <a:t>Word </a:t>
            </a:r>
            <a:r>
              <a:rPr lang="en-US" altLang="zh-TW" dirty="0" err="1"/>
              <a:t>Embeddings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Pre-trained or train by yourself!</a:t>
            </a:r>
          </a:p>
          <a:p>
            <a:pPr marL="0" indent="0">
              <a:buNone/>
            </a:pPr>
            <a:r>
              <a:rPr lang="en-US" altLang="zh-TW" dirty="0"/>
              <a:t>One-hot vector</a:t>
            </a:r>
          </a:p>
          <a:p>
            <a:r>
              <a:rPr lang="en-US" altLang="zh-TW" dirty="0">
                <a:hlinkClick r:id="rId2"/>
              </a:rPr>
              <a:t>w2v</a:t>
            </a:r>
            <a:r>
              <a:rPr lang="en-US" altLang="zh-TW" dirty="0"/>
              <a:t> (Tomas </a:t>
            </a:r>
            <a:r>
              <a:rPr lang="en-US" altLang="zh-TW" dirty="0" err="1"/>
              <a:t>Mikolov</a:t>
            </a:r>
            <a:r>
              <a:rPr lang="en-US" altLang="zh-TW" dirty="0"/>
              <a:t>, 2013)</a:t>
            </a:r>
          </a:p>
          <a:p>
            <a:r>
              <a:rPr lang="en-US" altLang="zh-TW" dirty="0">
                <a:hlinkClick r:id="rId3"/>
              </a:rPr>
              <a:t>Glove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Fasttext</a:t>
            </a:r>
            <a:r>
              <a:rPr lang="en-US" altLang="zh-TW" dirty="0"/>
              <a:t> (char level w2v)</a:t>
            </a:r>
          </a:p>
          <a:p>
            <a:r>
              <a:rPr lang="en-US" altLang="zh-TW" dirty="0"/>
              <a:t>Bert Pretrained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You can find various of embeddings on the Web and then use ML models.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 page </a:t>
            </a:r>
            <a:fld id="{D70EB0E5-16CA-4BE3-AFB8-FE2902D1CFF8}" type="slidenum">
              <a:rPr lang="en-US" altLang="zh-TW" smtClean="0"/>
              <a:pPr/>
              <a:t>10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ED1841-162C-4A1B-BA9A-2D9FDD4D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938" y="2192096"/>
            <a:ext cx="4654917" cy="28864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7073E3-E57A-4920-ACD4-138864FAF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855" y="2462212"/>
            <a:ext cx="2362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4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95DBF-EA21-46D1-9D9B-97B215ED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</a:t>
            </a:r>
            <a:r>
              <a:rPr lang="zh-TW" altLang="en-US" dirty="0"/>
              <a:t> </a:t>
            </a:r>
            <a:r>
              <a:rPr lang="en-US" altLang="zh-TW" dirty="0"/>
              <a:t>EMBEDDINGS(3)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BDAA3-35AD-4A45-9F6B-264FC2A9A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Counting-Based: Glove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Prediction-Based: CBOW, Skip-gram, Bert</a:t>
            </a:r>
          </a:p>
          <a:p>
            <a:r>
              <a:rPr lang="en-US" altLang="zh-TW" dirty="0"/>
              <a:t>Word analogy task: A is to A’ as B is to B’ (spearman’s rank correlation coefficient) is usually used to evaluate word embeddings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37E3B6-0883-4672-9C66-A312B00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78" y="2417619"/>
            <a:ext cx="8315600" cy="16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8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F757D2C-6E2C-4990-8C6A-322F8997E02E}"/>
              </a:ext>
            </a:extLst>
          </p:cNvPr>
          <p:cNvGraphicFramePr>
            <a:graphicFrameLocks noGrp="1"/>
          </p:cNvGraphicFramePr>
          <p:nvPr/>
        </p:nvGraphicFramePr>
        <p:xfrm>
          <a:off x="2628458" y="351751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403279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858860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384924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CBOW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650658"/>
                  </a:ext>
                </a:extLst>
              </a:tr>
              <a:tr h="35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[love]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4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[I, natural]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love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713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[love, language]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natural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[natural, processing]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language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7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[language]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processing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9173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BFA8BA8-1728-433B-98EB-FA8FBE76C493}"/>
              </a:ext>
            </a:extLst>
          </p:cNvPr>
          <p:cNvGraphicFramePr>
            <a:graphicFrameLocks noGrp="1"/>
          </p:cNvGraphicFramePr>
          <p:nvPr/>
        </p:nvGraphicFramePr>
        <p:xfrm>
          <a:off x="2628458" y="3309472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403279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858860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384924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Skip-gram</a:t>
                      </a:r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650658"/>
                  </a:ext>
                </a:extLst>
              </a:tr>
              <a:tr h="35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[love]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4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love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[I, natural]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713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natural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[love, language]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language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[natural, processing]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42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processing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[language]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4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6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7B688-490F-49BE-A6F5-943BF634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27292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dirty="0"/>
              <a:t>From CNN to Transformer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2A6B74-3F72-47DC-BA88-65F12A7B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67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5AE-E3E0-415F-965B-32FC3EA1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dirty="0"/>
              <a:t>CNN Filter as n-gram</a:t>
            </a:r>
            <a:endParaRPr lang="zh-TW" altLang="en-US" sz="3600" dirty="0"/>
          </a:p>
        </p:txBody>
      </p:sp>
      <p:pic>
        <p:nvPicPr>
          <p:cNvPr id="93187" name="Content Placeholder 3">
            <a:extLst>
              <a:ext uri="{FF2B5EF4-FFF2-40B4-BE49-F238E27FC236}">
                <a16:creationId xmlns:a16="http://schemas.microsoft.com/office/drawing/2014/main" id="{AB592D91-F975-492C-B56A-8A901A9FC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84" y="1856779"/>
            <a:ext cx="7096985" cy="4123553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DB5E79-BCE7-442E-A8EE-4CBD9DA46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80" y="1951072"/>
            <a:ext cx="9283304" cy="4029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64A89-DAAF-4333-A93E-4A5B49F7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Models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F2AD31-34E5-4A11-8A25-6D4CEB030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RNN / (Bi)LSTM &amp; NLP: Language is a temporal phenomenon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53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22A05A-11D6-47A2-988A-AAF9F61F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13" y="1905352"/>
            <a:ext cx="7373752" cy="4059485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00EBA9FA-9F9E-45AB-AFFF-ACC1E4EC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feedforward NN: </a:t>
            </a:r>
            <a:r>
              <a:rPr lang="en-US" altLang="zh-TW" dirty="0" err="1"/>
              <a:t>ctx</a:t>
            </a:r>
            <a:r>
              <a:rPr lang="en-US" altLang="zh-TW" dirty="0"/>
              <a:t> </a:t>
            </a:r>
            <a:r>
              <a:rPr lang="en-US" altLang="zh-TW" dirty="0" err="1"/>
              <a:t>len</a:t>
            </a:r>
            <a:r>
              <a:rPr lang="en-US" altLang="zh-TW" dirty="0"/>
              <a:t>=3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A6E152-3DEC-4E55-83AF-D68607ED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324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B090A-EC3E-4F4D-936D-8D1873E3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21C442-4D69-448E-A3A6-330B003CE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29E6DF-1871-4219-A0B1-C96890022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Recurrent connection in hidden layer: the activation value of the hidden layer depends on current input and the activation value of the hidden layer from the previous time step.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A6E88-4B71-42F0-9608-0AB6BA2C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00" y="798972"/>
            <a:ext cx="4940692" cy="22471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7F2D9D-3D23-480F-B84E-5A98E21C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00" y="3303689"/>
            <a:ext cx="4940692" cy="21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6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6A492-8A41-4FE6-9193-B039908C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r>
              <a:rPr lang="zh-TW" altLang="en-US" dirty="0"/>
              <a:t> </a:t>
            </a:r>
            <a:r>
              <a:rPr lang="en-US" altLang="zh-TW" dirty="0"/>
              <a:t>Unrolled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E956EE-C5DC-4A15-8A81-AD7C83CF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6F0EAB-4CC6-4442-9438-D64785F32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55487C-A428-459A-808D-5A5CE45A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185" y="1188300"/>
            <a:ext cx="6472151" cy="40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26EB6-2162-464F-9A9E-2715C8CC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0" y="-561109"/>
            <a:ext cx="3932237" cy="1600200"/>
          </a:xfrm>
        </p:spPr>
        <p:txBody>
          <a:bodyPr/>
          <a:lstStyle/>
          <a:p>
            <a:r>
              <a:rPr lang="en-US" altLang="zh-TW" dirty="0"/>
              <a:t>RNN LM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59C1EF-2C71-486C-BED5-DAC8DBA0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308" y="2057400"/>
            <a:ext cx="4241079" cy="3803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Use cross entropy as loss function: measure the difference between predicted probability distribution and the correct distribution</a:t>
            </a:r>
            <a:endParaRPr lang="zh-TW" altLang="en-US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C9702A-5093-44C8-9E06-22B1B4737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3780" y="1378528"/>
            <a:ext cx="5969721" cy="5037715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Teacher forcing – Input ground truth at time </a:t>
            </a:r>
            <a:r>
              <a:rPr lang="en-US" altLang="zh-TW" sz="2800" i="1" dirty="0"/>
              <a:t>t-1. </a:t>
            </a:r>
            <a:r>
              <a:rPr lang="en-US" altLang="zh-TW" sz="2800" dirty="0"/>
              <a:t>(&lt;-&gt; autoregressive)</a:t>
            </a:r>
            <a:endParaRPr lang="en-US" altLang="zh-TW" sz="2800" i="1" dirty="0"/>
          </a:p>
          <a:p>
            <a:endParaRPr lang="en-US" altLang="zh-TW" sz="2800" dirty="0"/>
          </a:p>
          <a:p>
            <a:r>
              <a:rPr lang="en-US" altLang="zh-TW" sz="2800" dirty="0"/>
              <a:t>Teacher forcing is important in transformer.</a:t>
            </a:r>
          </a:p>
          <a:p>
            <a:endParaRPr lang="en-US" altLang="zh-TW" sz="2800" dirty="0"/>
          </a:p>
          <a:p>
            <a:r>
              <a:rPr lang="en-US" altLang="zh-TW" sz="2800" dirty="0"/>
              <a:t>Exposure bias.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Scheduled sampling to mitigate exposure bias.</a:t>
            </a:r>
          </a:p>
          <a:p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6EA360-B115-4150-BB68-6BBD0387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49" y="3719604"/>
            <a:ext cx="2953410" cy="10101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41C314-9595-440F-B183-1C9494A6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471" y="4843311"/>
            <a:ext cx="2811088" cy="5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7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55F6E-0570-4A80-BCB9-FB3DCCD4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關於我</a:t>
            </a: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364CBF01-2E2C-4069-BF7A-1F74B82FF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2452333"/>
            <a:ext cx="7184572" cy="387728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/>
              <a:t>中央研究院資訊科學所</a:t>
            </a:r>
            <a:r>
              <a:rPr lang="en-US" altLang="zh-TW" sz="2800" dirty="0"/>
              <a:t>-</a:t>
            </a:r>
            <a:r>
              <a:rPr lang="zh-TW" altLang="en-US" sz="2800" dirty="0"/>
              <a:t>研究員 </a:t>
            </a:r>
            <a:r>
              <a:rPr lang="en-US" altLang="zh-TW" sz="2800" dirty="0"/>
              <a:t>since 2012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/>
              <a:t>國立陽明交通大學合聘教授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800" dirty="0"/>
              <a:t>ACL</a:t>
            </a:r>
            <a:r>
              <a:rPr lang="zh-TW" altLang="en-US" sz="2800" dirty="0"/>
              <a:t> </a:t>
            </a:r>
            <a:r>
              <a:rPr lang="en-US" altLang="zh-TW" sz="2800" dirty="0"/>
              <a:t>2024 Program Chair </a:t>
            </a:r>
            <a:r>
              <a:rPr lang="zh-TW" altLang="en-US" sz="2800" dirty="0"/>
              <a:t>技術主席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/>
              <a:t>自然語言處理研究 </a:t>
            </a:r>
            <a:r>
              <a:rPr lang="en-US" altLang="zh-TW" sz="2800" dirty="0"/>
              <a:t>since 1998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800" dirty="0"/>
              <a:t>   @lunweiku  </a:t>
            </a:r>
            <a:r>
              <a:rPr lang="zh-TW" altLang="en-US" sz="2800" dirty="0"/>
              <a:t>或搜尋 古倫維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/>
              <a:t>    古老師研究室</a:t>
            </a:r>
            <a:endParaRPr lang="en-US" altLang="zh-TW" sz="2800" dirty="0"/>
          </a:p>
        </p:txBody>
      </p:sp>
      <p:pic>
        <p:nvPicPr>
          <p:cNvPr id="2052" name="Picture 4" descr="Image result for instagram icon">
            <a:extLst>
              <a:ext uri="{FF2B5EF4-FFF2-40B4-BE49-F238E27FC236}">
                <a16:creationId xmlns:a16="http://schemas.microsoft.com/office/drawing/2014/main" id="{85F294EF-810E-4314-BA3C-6976F781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00" y="5246774"/>
            <a:ext cx="485879" cy="48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youtube icon">
            <a:extLst>
              <a:ext uri="{FF2B5EF4-FFF2-40B4-BE49-F238E27FC236}">
                <a16:creationId xmlns:a16="http://schemas.microsoft.com/office/drawing/2014/main" id="{63CD32C6-E4B6-4FE8-8828-E915AAA5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2" y="5799937"/>
            <a:ext cx="595388" cy="5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5C3849B-8340-4493-96F7-777B92AF4A9F}"/>
              </a:ext>
            </a:extLst>
          </p:cNvPr>
          <p:cNvSpPr/>
          <p:nvPr/>
        </p:nvSpPr>
        <p:spPr>
          <a:xfrm>
            <a:off x="613250" y="5037413"/>
            <a:ext cx="6033945" cy="14674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2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442913-2594-423C-B21B-0A38EE6C5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59" y="777514"/>
            <a:ext cx="3091949" cy="46349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247C37-092E-4ED8-9DC6-F4F358180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038" y="4888012"/>
            <a:ext cx="1735591" cy="17279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E5EA76-994D-4CE6-AD32-8378BF251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744" y="4932141"/>
            <a:ext cx="1735591" cy="17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2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A8D81AF-B62A-4959-B593-DA0B4282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NN Models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5FBFB9B-3D56-491B-9024-E46881F9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8352"/>
            <a:ext cx="10515600" cy="2753302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Sequence generation</a:t>
            </a:r>
          </a:p>
          <a:p>
            <a:r>
              <a:rPr lang="en-US" altLang="zh-TW" sz="4800" dirty="0"/>
              <a:t>Sequence labeling</a:t>
            </a:r>
          </a:p>
          <a:p>
            <a:r>
              <a:rPr lang="en-US" altLang="zh-TW" sz="4800" dirty="0"/>
              <a:t>Sequence classification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6601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FD488D7-0E17-4AAF-9004-988798BC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for sequence generation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A2630C6-F717-481E-BADA-3B4F4598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Starting from &lt;s&gt; as input</a:t>
            </a:r>
          </a:p>
          <a:p>
            <a:r>
              <a:rPr lang="en-US" altLang="zh-TW" dirty="0"/>
              <a:t>Sample the next word</a:t>
            </a:r>
          </a:p>
          <a:p>
            <a:r>
              <a:rPr lang="en-US" altLang="zh-TW" dirty="0"/>
              <a:t>Stop until &lt;/s&gt; or the limited length is reached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953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1109E1D-2067-4017-9273-B8AF950F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for sequence labeling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F5AE6C-D1E5-4906-AA27-C90BEB905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AD32CD-5C89-4C68-976D-D34D01D30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8981C-79B7-4C51-9E87-557286A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7" y="1673589"/>
            <a:ext cx="8819468" cy="51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1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E8C18-00B9-4C1A-9F3D-1952526F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for sequence classification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347C77-5EA6-4155-B6DF-82F44817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6A3767-C2D3-4F97-9E33-4A736BB6D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238B0B-C5A4-4FE3-9EC1-9DD01625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78" y="1700204"/>
            <a:ext cx="8056066" cy="49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7EE27-B8F7-4C39-8D28-FDB2EDD4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Stacked RNN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74EAF23-BD1E-47ED-9192-D41D729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FC012B84-2F06-4189-8E20-377974C2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729057-5F91-4564-87C9-0A4469122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812857"/>
            <a:ext cx="6910845" cy="41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2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94FB6-F553-496C-946E-54B60F3D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Bi-directional RNN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37E7-E95D-4D56-A33C-34B88185B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CE55DD-4831-454F-B07F-926789184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Hidden layer rather local</a:t>
            </a:r>
          </a:p>
          <a:p>
            <a:r>
              <a:rPr lang="en-US" altLang="zh-TW" sz="2000" dirty="0"/>
              <a:t>Gradient </a:t>
            </a:r>
            <a:r>
              <a:rPr lang="en-US" altLang="zh-TW" sz="2000" dirty="0" err="1"/>
              <a:t>vanishment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05389-E724-41FE-BBAA-431504FF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24" y="166574"/>
            <a:ext cx="5424508" cy="28795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3A8554-0ABC-4143-BBC3-2A4FE5E53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20" y="2928597"/>
            <a:ext cx="4717768" cy="31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F606E72-2E6A-4CDF-AE04-A81574CA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Long short-term memory (LSTM)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C664A64-6696-461B-8791-EF128DDE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00F349-BFA5-4A69-9775-F368B48F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4338" y="2438400"/>
            <a:ext cx="3932237" cy="381158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Removing information no longer needed &amp; adding information likely to be needed for later decision making</a:t>
            </a:r>
          </a:p>
          <a:p>
            <a:r>
              <a:rPr lang="en-US" altLang="zh-TW" sz="2400" dirty="0"/>
              <a:t>Forget gate, add get, output gate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39ADCA9-564E-47B9-B769-7B3C95A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81" y="1061407"/>
            <a:ext cx="7803184" cy="52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16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3EDF6-4856-4446-9B51-58F78EF8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Gated recurrent units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E42888-4EF9-4ED2-BDE9-8E78F42D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Stop using a separate context vector</a:t>
            </a:r>
          </a:p>
          <a:p>
            <a:r>
              <a:rPr lang="en-US" altLang="zh-TW" dirty="0"/>
              <a:t>Reset gate r, update gate z</a:t>
            </a:r>
          </a:p>
          <a:p>
            <a:r>
              <a:rPr lang="en-US" altLang="zh-TW" dirty="0"/>
              <a:t>Reduce 8 U/W parameters (for 4 gates) to 4 (for 2 gates)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E59182-3EEE-4B9A-A2FA-50307EB1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08" y="3869554"/>
            <a:ext cx="4657837" cy="11457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77A991-51E6-4ECF-B278-75B3920C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65" y="5015345"/>
            <a:ext cx="3911107" cy="10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8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A04706-FAE2-44E7-9565-EC7DF2AF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Neural Units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00C7BBE-20F0-4725-8B3A-9236B7C8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D4F8C09-3A27-4009-B39B-2CB45AF28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lphaLcParenBoth"/>
            </a:pPr>
            <a:r>
              <a:rPr lang="en-US" altLang="zh-TW" sz="2800" dirty="0" err="1"/>
              <a:t>Feedfoward</a:t>
            </a:r>
            <a:endParaRPr lang="en-US" altLang="zh-TW" sz="2800" dirty="0"/>
          </a:p>
          <a:p>
            <a:pPr marL="342900" indent="-342900">
              <a:buAutoNum type="alphaLcParenBoth"/>
            </a:pPr>
            <a:r>
              <a:rPr lang="en-US" altLang="zh-TW" sz="2800" dirty="0"/>
              <a:t>Simple recurrent network</a:t>
            </a:r>
          </a:p>
          <a:p>
            <a:pPr marL="342900" indent="-342900">
              <a:buAutoNum type="alphaLcParenBoth"/>
            </a:pPr>
            <a:r>
              <a:rPr lang="en-US" altLang="zh-TW" sz="2800" dirty="0"/>
              <a:t>LSTM</a:t>
            </a:r>
          </a:p>
          <a:p>
            <a:pPr marL="342900" indent="-342900">
              <a:buAutoNum type="alphaLcParenBoth"/>
            </a:pPr>
            <a:r>
              <a:rPr lang="en-US" altLang="zh-TW" sz="2800" dirty="0"/>
              <a:t>GRU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6C4571-A35F-4BAF-869D-8DF26C82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97" y="1990701"/>
            <a:ext cx="7966182" cy="40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5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A03AF-647E-4981-BB54-CEF382B7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DF5AE-1EB7-4519-9935-9F1AE674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5E1EDF-42B0-40A7-B143-4C15535E2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824" y="3429000"/>
            <a:ext cx="3275013" cy="2248181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↑</a:t>
            </a:r>
            <a:r>
              <a:rPr lang="en-US" altLang="zh-TW" dirty="0"/>
              <a:t>Autoregression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Sequential Labeling</a:t>
            </a:r>
          </a:p>
          <a:p>
            <a:r>
              <a:rPr lang="zh-TW" altLang="en-US" dirty="0"/>
              <a:t>↗ </a:t>
            </a:r>
            <a:r>
              <a:rPr lang="en-US" altLang="zh-TW" dirty="0"/>
              <a:t>Sequence Classification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0F42F-5AB2-432A-B963-C2A5C13B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0" y="306257"/>
            <a:ext cx="5205573" cy="33641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555EEA-C9C9-40AA-89C2-6AA0CE2A2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08" y="3205491"/>
            <a:ext cx="5219272" cy="30195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A24930-646A-4DB7-8B4D-5B72623B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00" y="133083"/>
            <a:ext cx="5232971" cy="32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9D3AE-55F4-4264-A5D8-9533C8AE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644" y="430586"/>
            <a:ext cx="9436249" cy="4952492"/>
          </a:xfrm>
        </p:spPr>
        <p:txBody>
          <a:bodyPr/>
          <a:lstStyle/>
          <a:p>
            <a:r>
              <a:rPr lang="zh-TW" altLang="en-US" dirty="0"/>
              <a:t>關於中央研究院之</a:t>
            </a:r>
            <a:br>
              <a:rPr lang="en-US" altLang="zh-TW" dirty="0"/>
            </a:br>
            <a:r>
              <a:rPr lang="zh-TW" altLang="en-US" dirty="0"/>
              <a:t>自然語言處理與情感分析實驗室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5B999D-2E9E-4D3B-BFE1-3004903D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445" y="2130014"/>
            <a:ext cx="10819529" cy="4023360"/>
          </a:xfrm>
        </p:spPr>
        <p:txBody>
          <a:bodyPr>
            <a:normAutofit lnSpcReduction="10000"/>
          </a:bodyPr>
          <a:lstStyle/>
          <a:p>
            <a:r>
              <a:rPr lang="zh-TW" altLang="en-US" sz="3200" dirty="0"/>
              <a:t>研究主題：</a:t>
            </a:r>
            <a:endParaRPr lang="en-US" altLang="zh-TW" sz="3200" dirty="0"/>
          </a:p>
          <a:p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人工智慧與知識圖譜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假新聞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不實資訊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干預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免疫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高峰預測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澄清新聞改寫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視覺語言融合技術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看圖說故事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機器人視覺認知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吸眼球視覺問題生成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情感分析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互動式監督學習推特資料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謊言偵測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細微情感分析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可解釋性人工智慧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假新聞解釋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推薦原因解釋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個性化對話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/>
              <a:t>大型語言模型之調適及前後端應用開發</a:t>
            </a:r>
          </a:p>
        </p:txBody>
      </p:sp>
    </p:spTree>
    <p:extLst>
      <p:ext uri="{BB962C8B-B14F-4D97-AF65-F5344CB8AC3E}">
        <p14:creationId xmlns:p14="http://schemas.microsoft.com/office/powerpoint/2010/main" val="10896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46EF00C-CF0D-479A-9909-79E65CC1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438524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dirty="0"/>
              <a:t>Transformer: </a:t>
            </a:r>
            <a:br>
              <a:rPr lang="en-US" altLang="zh-TW" dirty="0"/>
            </a:br>
            <a:r>
              <a:rPr lang="en-US" altLang="zh-TW" dirty="0"/>
              <a:t>Attention is All You Need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3F0DD24-8CE5-4E73-9D1D-4167466E4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48262"/>
            <a:ext cx="10515600" cy="941388"/>
          </a:xfrm>
        </p:spPr>
        <p:txBody>
          <a:bodyPr/>
          <a:lstStyle/>
          <a:p>
            <a:r>
              <a:rPr lang="en-US" altLang="zh-TW" dirty="0"/>
              <a:t>Self-Attention, Multi-head attention, Positional encoding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4708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9B9B5B5-01A9-4E1D-AB4E-55410B5A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network: Transformer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449E34A-6D27-4F63-9E22-13C663359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LSTM: mitigate the loss of distant information due to the recurrence in RNNs</a:t>
            </a:r>
          </a:p>
          <a:p>
            <a:r>
              <a:rPr lang="en-US" altLang="zh-TW" dirty="0"/>
              <a:t>Issue: loss of relevant information and difficulties in training</a:t>
            </a:r>
          </a:p>
          <a:p>
            <a:r>
              <a:rPr lang="en-US" altLang="zh-TW" dirty="0"/>
              <a:t>Transformers: from sequential network back to </a:t>
            </a:r>
            <a:r>
              <a:rPr lang="en-US" altLang="zh-TW" b="1" dirty="0"/>
              <a:t>fully connected network</a:t>
            </a:r>
          </a:p>
          <a:p>
            <a:r>
              <a:rPr lang="en-US" altLang="zh-TW" dirty="0"/>
              <a:t>Innovation: the use of self-attention layers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206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4D7A3-39C7-4FC6-98BF-6101CEDD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4EF35B0-7C92-4D88-A0F9-F57A1D61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716" y="987099"/>
            <a:ext cx="7319874" cy="48838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2A326E-7E80-4193-878F-04F076879E8C}"/>
              </a:ext>
            </a:extLst>
          </p:cNvPr>
          <p:cNvSpPr txBox="1"/>
          <p:nvPr/>
        </p:nvSpPr>
        <p:spPr>
          <a:xfrm>
            <a:off x="9554095" y="5237018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Figure from gluon.ai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583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EEBE9-D6F9-41B0-9FBC-FAE66DE2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6077C4-352D-4DC1-89E3-B9E00347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5EF47B-D479-4DE4-99A2-B7EB5D422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923" y="2528455"/>
            <a:ext cx="3932237" cy="3811588"/>
          </a:xfrm>
        </p:spPr>
        <p:txBody>
          <a:bodyPr/>
          <a:lstStyle/>
          <a:p>
            <a:r>
              <a:rPr lang="en-US" altLang="zh-TW" sz="2000" dirty="0"/>
              <a:t>Information flow</a:t>
            </a:r>
          </a:p>
          <a:p>
            <a:r>
              <a:rPr lang="en-US" altLang="zh-TW" sz="2000" dirty="0"/>
              <a:t>Map x to the same length y</a:t>
            </a:r>
            <a:endParaRPr lang="zh-TW" altLang="en-US" sz="20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53F9B4-E21A-4D56-B32C-CCCBB596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32" y="1800667"/>
            <a:ext cx="8919518" cy="39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7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D29EEA3-F000-44ED-A34F-6511B10C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6" y="3429000"/>
            <a:ext cx="6230700" cy="2260349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A51583BF-D4F9-47A7-8E8E-8B60C212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14895"/>
            <a:ext cx="9603275" cy="113885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Self attention layer</a:t>
            </a:r>
            <a:br>
              <a:rPr lang="en-US" altLang="zh-TW" dirty="0"/>
            </a:br>
            <a:r>
              <a:rPr lang="en-US" altLang="zh-TW" dirty="0"/>
              <a:t>Query, Key, Value in self attention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3F28FFF-F31E-4917-A5B3-98882ECE0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45" y="499444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5DB762-E714-4E2B-A6EC-48418EEC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2015732"/>
            <a:ext cx="3170740" cy="357913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F8528A-0634-4886-9DB9-A8F2623A1120}"/>
              </a:ext>
            </a:extLst>
          </p:cNvPr>
          <p:cNvSpPr/>
          <p:nvPr/>
        </p:nvSpPr>
        <p:spPr>
          <a:xfrm>
            <a:off x="4845976" y="1949710"/>
            <a:ext cx="6254189" cy="3845272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05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48D19-E4FA-4DAE-9F52-6EE54C1F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A4803-2E5E-4AFC-9589-613054AD2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BC772F-B8EF-44EB-B08D-F05FDFC0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66" y="1115312"/>
            <a:ext cx="3418054" cy="41187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645186-B4B1-442F-BE5C-2F95D686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73" y="1169010"/>
            <a:ext cx="3215064" cy="40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68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46371-A7E2-4752-ACCD-E8A8A1D6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Transformer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F7066-8D1A-487C-BB73-F90B2561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6A25EA-7A3B-4AB5-B003-D5ED0E1C3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Query, Key, Value (different role of embeddings)</a:t>
            </a:r>
          </a:p>
          <a:p>
            <a:r>
              <a:rPr lang="en-US" altLang="zh-TW" sz="2800" dirty="0"/>
              <a:t>Rewrite formula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777631-E964-43EA-9FA2-56B0FAB1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29" y="821134"/>
            <a:ext cx="5676700" cy="786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8A2C40-0824-47D1-9E4A-A6601612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629" y="1974312"/>
            <a:ext cx="3210864" cy="6594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0C3832-06D7-470D-A167-6A838845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629" y="2941093"/>
            <a:ext cx="2715729" cy="105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4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C003F-1613-406A-8567-215282BE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D17B9-F5AA-4F58-B1C1-1D81C4DE7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8F5FD9-A0F7-4890-AB91-E72ECC482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Calculate Key, Query, Value</a:t>
            </a:r>
          </a:p>
          <a:p>
            <a:r>
              <a:rPr lang="en-US" altLang="zh-TW" dirty="0"/>
              <a:t>Dot product generates large value for </a:t>
            </a:r>
            <a:r>
              <a:rPr lang="en-US" altLang="zh-TW" dirty="0" err="1"/>
              <a:t>softmax</a:t>
            </a:r>
            <a:r>
              <a:rPr lang="en-US" altLang="zh-TW" dirty="0"/>
              <a:t> exponential operation -&gt;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22E746-433F-418B-BA36-7311B861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556997"/>
            <a:ext cx="6136798" cy="55095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0DB404-229A-4789-B4A4-20BFDBF6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77" y="4834232"/>
            <a:ext cx="2706701" cy="85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84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5B546-5EF0-4079-A970-14E548CC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143D93-F109-4AA9-98FB-AAD938E04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33781B-3C72-482D-869F-47C4EB2BB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Comparisons</a:t>
            </a:r>
          </a:p>
          <a:p>
            <a:r>
              <a:rPr lang="en-US" altLang="zh-TW" dirty="0"/>
              <a:t>Current input to itself and the preceding contexts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320EA7-B8E9-49A8-8F59-69E949EB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17" y="1215996"/>
            <a:ext cx="3252860" cy="6256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3D11361-09DC-4196-A0C2-9DC13BF1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17" y="2170377"/>
            <a:ext cx="4984944" cy="14292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B0EAA7-036E-4517-9CDA-5A9B72B0F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16" y="3886029"/>
            <a:ext cx="2393953" cy="9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4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E64B06-FAFA-461E-BBA1-FA361ADB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DED9B-F57B-4388-B51D-9B6DA7D3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BA9371-99BE-43BB-9656-D6E03D171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86B6D6-A2D4-4208-A560-59ABF235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908" y="1197280"/>
            <a:ext cx="4242838" cy="7045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3BDFFC-B477-4AE0-9544-4D31AFD5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08" y="2218536"/>
            <a:ext cx="5775894" cy="11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2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F1985-F18C-4682-B3D0-A067154C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Outline</a:t>
            </a:r>
            <a:br>
              <a:rPr lang="en-US" altLang="zh-TW" dirty="0"/>
            </a:br>
            <a:br>
              <a:rPr lang="en-US" altLang="zh-TW" sz="3600" dirty="0"/>
            </a:br>
            <a:r>
              <a:rPr lang="en-US" altLang="zh-TW" sz="2200" dirty="0"/>
              <a:t>May. 10:</a:t>
            </a:r>
            <a:r>
              <a:rPr lang="zh-TW" altLang="en-US" sz="2200" dirty="0"/>
              <a:t> </a:t>
            </a:r>
            <a:r>
              <a:rPr lang="en-US" altLang="zh-TW" sz="2200" dirty="0"/>
              <a:t>Word Embeddings, From CNN to  </a:t>
            </a:r>
            <a:br>
              <a:rPr lang="en-US" altLang="zh-TW" sz="2200" dirty="0"/>
            </a:br>
            <a:r>
              <a:rPr lang="zh-TW" altLang="en-US" sz="2200" dirty="0"/>
              <a:t>                 </a:t>
            </a:r>
            <a:r>
              <a:rPr lang="en-US" altLang="zh-TW" sz="2200" dirty="0"/>
              <a:t>Transformer, Transformer</a:t>
            </a:r>
            <a:r>
              <a:rPr lang="zh-TW" altLang="en-US" sz="2200" dirty="0"/>
              <a:t> </a:t>
            </a:r>
            <a:r>
              <a:rPr lang="en-US" altLang="zh-TW" sz="2200" dirty="0"/>
              <a:t>Framework</a:t>
            </a:r>
            <a:br>
              <a:rPr lang="en-US" altLang="zh-TW" sz="2200" dirty="0"/>
            </a:br>
            <a:r>
              <a:rPr lang="en-US" altLang="zh-TW" sz="2200" dirty="0"/>
              <a:t>May. 17: Transformer Encoder Models, Lab 1</a:t>
            </a:r>
            <a:br>
              <a:rPr lang="en-US" altLang="zh-TW" sz="2200" dirty="0"/>
            </a:br>
            <a:r>
              <a:rPr lang="en-US" altLang="zh-TW" sz="2200" dirty="0"/>
              <a:t>May. 24: Transformer Decoder Models, Lab 2</a:t>
            </a:r>
            <a:br>
              <a:rPr lang="en-US" altLang="zh-TW" sz="2200" dirty="0"/>
            </a:br>
            <a:br>
              <a:rPr lang="en-US" altLang="zh-TW" sz="2200" dirty="0"/>
            </a:br>
            <a:br>
              <a:rPr lang="en-US" altLang="zh-TW" sz="2200" dirty="0"/>
            </a:br>
            <a:r>
              <a:rPr lang="en-US" altLang="zh-TW" sz="2200" dirty="0"/>
              <a:t>LAB</a:t>
            </a:r>
            <a:r>
              <a:rPr lang="zh-TW" altLang="en-US" sz="2200" dirty="0"/>
              <a:t> </a:t>
            </a:r>
            <a:r>
              <a:rPr lang="en-US" altLang="zh-TW" sz="2200" dirty="0"/>
              <a:t>TA: </a:t>
            </a:r>
            <a:r>
              <a:rPr lang="en-US" altLang="zh-TW" sz="2200" dirty="0" err="1"/>
              <a:t>Yili</a:t>
            </a:r>
            <a:r>
              <a:rPr lang="en-US" altLang="zh-TW" sz="2200" dirty="0"/>
              <a:t> and </a:t>
            </a:r>
            <a:r>
              <a:rPr lang="en-US" altLang="zh-TW" sz="2200" dirty="0" err="1"/>
              <a:t>Luana</a:t>
            </a:r>
            <a:br>
              <a:rPr lang="en-US" altLang="zh-TW" sz="2200" dirty="0"/>
            </a:br>
            <a:endParaRPr lang="zh-TW" altLang="en-US" sz="2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8A5733-E4CD-49B6-9CC2-BCB5E8DAF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797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5EF06-E4FC-4AC9-81DF-981A0177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2AD0CF-E5D3-4879-BF43-9446BB6F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3DE942-9982-40AC-90CF-B80123272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Framework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773B34-DCF0-43D8-841E-FE1B7CD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2708"/>
            <a:ext cx="4028639" cy="66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1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5EF06-E4FC-4AC9-81DF-981A0177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2AD0CF-E5D3-4879-BF43-9446BB6F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3DE942-9982-40AC-90CF-B80123272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Framework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773B34-DCF0-43D8-841E-FE1B7CD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2708"/>
            <a:ext cx="4028639" cy="664248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E619063-BA36-42FE-BF0F-CECB7469DA33}"/>
              </a:ext>
            </a:extLst>
          </p:cNvPr>
          <p:cNvSpPr/>
          <p:nvPr/>
        </p:nvSpPr>
        <p:spPr>
          <a:xfrm>
            <a:off x="6532418" y="2881745"/>
            <a:ext cx="1156855" cy="21058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F1BD7B-DF5C-432A-9587-A57E07E4C39C}"/>
              </a:ext>
            </a:extLst>
          </p:cNvPr>
          <p:cNvSpPr txBox="1"/>
          <p:nvPr/>
        </p:nvSpPr>
        <p:spPr>
          <a:xfrm>
            <a:off x="4710545" y="3429000"/>
            <a:ext cx="1614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Transformer Block x N, N=3, 6, or more 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2F383-28A2-49A0-8407-16E4D9D3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block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2E030-8BB0-43FA-9EAA-81CA5DC11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563CD507-3EC5-49D0-B2D8-B92E330E5E1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Elements in Upper-triangular portion of the comparison matrix are zeroed out (set to -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" name="文字版面配置區 3">
                <a:extLst>
                  <a:ext uri="{FF2B5EF4-FFF2-40B4-BE49-F238E27FC236}">
                    <a16:creationId xmlns:a16="http://schemas.microsoft.com/office/drawing/2014/main" id="{563CD507-3EC5-49D0-B2D8-B92E330E5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705" t="-17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79B19523-99C0-4F91-BAC0-1616CC80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00" y="798973"/>
            <a:ext cx="6339709" cy="45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6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8AF3B-E50F-4804-BC12-16B22F97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8AA8-BCF5-4AE1-A2FB-28A85561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4CEB0-8D3E-4473-A892-3BE4F831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Different words relate to each other in many different ways, e.g., syntactic, semantic, discourse relations…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1C29EB-6592-4BBE-A2E4-E9A02A69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84" y="784080"/>
            <a:ext cx="7545216" cy="4669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067086-0DC5-4B78-AA42-E886F787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0" y="4753711"/>
            <a:ext cx="4333066" cy="6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6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5387A-45BA-4B6F-9121-45BF400A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Multi-head? </a:t>
            </a:r>
            <a:br>
              <a:rPr lang="en-US" altLang="zh-TW" dirty="0"/>
            </a:br>
            <a:r>
              <a:rPr lang="en-US" altLang="zh-TW" dirty="0"/>
              <a:t>How many?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D58103-8428-4676-99F1-6FC6B6A89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err="1"/>
              <a:t>Voita</a:t>
            </a:r>
            <a:r>
              <a:rPr lang="en-US" altLang="zh-TW" sz="2000" dirty="0"/>
              <a:t> et al., “Analyzing Multi-Head Self-Attention: Specialized Heads Do the Heavy Lifting, the Rest Can Be Pruned”.</a:t>
            </a:r>
          </a:p>
          <a:p>
            <a:endParaRPr lang="en-US" altLang="zh-TW" sz="2000" dirty="0"/>
          </a:p>
          <a:p>
            <a:pPr marL="457200" indent="-457200">
              <a:buAutoNum type="arabicPeriod"/>
            </a:pPr>
            <a:r>
              <a:rPr lang="en-US" altLang="zh-TW" sz="2000" dirty="0"/>
              <a:t>Positional heads</a:t>
            </a:r>
          </a:p>
          <a:p>
            <a:pPr marL="457200" indent="-457200">
              <a:buAutoNum type="arabicPeriod"/>
            </a:pPr>
            <a:r>
              <a:rPr lang="en-US" altLang="zh-TW" sz="2000" dirty="0"/>
              <a:t>Syntactic heads</a:t>
            </a:r>
          </a:p>
          <a:p>
            <a:pPr marL="457200" indent="-457200">
              <a:buAutoNum type="arabicPeriod"/>
            </a:pPr>
            <a:r>
              <a:rPr lang="en-US" altLang="zh-TW" sz="2000" dirty="0"/>
              <a:t>Heads pointing to rare words</a:t>
            </a:r>
            <a:endParaRPr lang="zh-TW" altLang="en-US" sz="2000" dirty="0"/>
          </a:p>
        </p:txBody>
      </p:sp>
      <p:pic>
        <p:nvPicPr>
          <p:cNvPr id="3074" name="Picture 2" descr="head-classification-based-on-function">
            <a:extLst>
              <a:ext uri="{FF2B5EF4-FFF2-40B4-BE49-F238E27FC236}">
                <a16:creationId xmlns:a16="http://schemas.microsoft.com/office/drawing/2014/main" id="{8297D8CD-6D47-445D-8DF3-5273A72F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65" y="0"/>
            <a:ext cx="4984317" cy="34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unning-results-and-observations">
            <a:extLst>
              <a:ext uri="{FF2B5EF4-FFF2-40B4-BE49-F238E27FC236}">
                <a16:creationId xmlns:a16="http://schemas.microsoft.com/office/drawing/2014/main" id="{0CBB4993-0408-4F48-B35C-22437CCF92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16" y="3456107"/>
            <a:ext cx="4916776" cy="338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537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943EA6-DFD7-4BA5-8E73-988F2BAC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 Forward Network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9B95F41-993A-4F3B-A82E-78BEADDF4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From dimension </a:t>
            </a:r>
            <a:r>
              <a:rPr lang="en-US" altLang="zh-TW" i="1" dirty="0"/>
              <a:t>d</a:t>
            </a:r>
            <a:r>
              <a:rPr lang="en-US" altLang="zh-TW" dirty="0"/>
              <a:t> to 4</a:t>
            </a:r>
            <a:r>
              <a:rPr lang="en-US" altLang="zh-TW" i="1" dirty="0"/>
              <a:t>d</a:t>
            </a:r>
            <a:r>
              <a:rPr lang="en-US" altLang="zh-TW" dirty="0"/>
              <a:t> and back to </a:t>
            </a:r>
            <a:r>
              <a:rPr lang="en-US" altLang="zh-TW" i="1" dirty="0"/>
              <a:t>d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by </a:t>
            </a:r>
            <a:r>
              <a:rPr lang="en-US" altLang="zh-TW" dirty="0" err="1"/>
              <a:t>ReLu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Project to higher dimension</a:t>
            </a:r>
            <a:br>
              <a:rPr lang="en-US" altLang="zh-TW" dirty="0"/>
            </a:br>
            <a:r>
              <a:rPr lang="en-US" altLang="zh-TW" dirty="0"/>
              <a:t>and back to the original </a:t>
            </a:r>
            <a:br>
              <a:rPr lang="en-US" altLang="zh-TW" dirty="0"/>
            </a:br>
            <a:r>
              <a:rPr lang="en-US" altLang="zh-TW" dirty="0"/>
              <a:t>dimension</a:t>
            </a:r>
          </a:p>
          <a:p>
            <a:endParaRPr lang="en-US" altLang="zh-TW" dirty="0"/>
          </a:p>
          <a:p>
            <a:r>
              <a:rPr lang="en-US" altLang="zh-TW"/>
              <a:t>Better distill </a:t>
            </a:r>
            <a:br>
              <a:rPr lang="en-US" altLang="zh-TW"/>
            </a:br>
            <a:r>
              <a:rPr lang="en-US" altLang="zh-TW"/>
              <a:t>important </a:t>
            </a:r>
            <a:r>
              <a:rPr lang="en-US" altLang="zh-TW" dirty="0"/>
              <a:t>information</a:t>
            </a:r>
            <a:endParaRPr lang="zh-TW" altLang="en-US" dirty="0"/>
          </a:p>
        </p:txBody>
      </p:sp>
      <p:pic>
        <p:nvPicPr>
          <p:cNvPr id="2050" name="Picture 2" descr="https://upload.wikimedia.org/wikipedia/commons/thumb/7/7b/XOR_perceptron_net.png/250px-XOR_perceptron_net.png">
            <a:extLst>
              <a:ext uri="{FF2B5EF4-FFF2-40B4-BE49-F238E27FC236}">
                <a16:creationId xmlns:a16="http://schemas.microsoft.com/office/drawing/2014/main" id="{AA0BDF8D-D863-49D7-A746-0D3E9A1AC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045" y="1825625"/>
            <a:ext cx="3671955" cy="364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en/thumb/5/54/Feed_forward_neural_net.gif/300px-Feed_forward_neural_net.gif">
            <a:extLst>
              <a:ext uri="{FF2B5EF4-FFF2-40B4-BE49-F238E27FC236}">
                <a16:creationId xmlns:a16="http://schemas.microsoft.com/office/drawing/2014/main" id="{FF49076A-76BE-4634-8F1D-020FA1EEC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45" y="2163029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49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1863B-FC80-473B-BAA3-EF02D4A9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 Forward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8E3F54-413A-437D-8FCB-AA422B5E0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Transformer Feed-Forward Layers</a:t>
            </a:r>
            <a:br>
              <a:rPr lang="en-US" altLang="zh-TW" dirty="0"/>
            </a:br>
            <a:r>
              <a:rPr lang="en-US" altLang="zh-TW" dirty="0"/>
              <a:t> Are Key-Value Memories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 err="1"/>
              <a:t>Mor</a:t>
            </a:r>
            <a:r>
              <a:rPr lang="en-US" altLang="zh-TW" dirty="0"/>
              <a:t> et al., 2021)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83DD13-5696-4D0A-BE45-5E6B71539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81" y="801415"/>
            <a:ext cx="4851380" cy="53755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9959A09-1090-40A0-9AFD-871CEC0F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85" y="3760060"/>
            <a:ext cx="4726112" cy="11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4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5EF06-E4FC-4AC9-81DF-981A0177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2AD0CF-E5D3-4879-BF43-9446BB6F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3DE942-9982-40AC-90CF-B80123272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Framework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773B34-DCF0-43D8-841E-FE1B7CD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2708"/>
            <a:ext cx="4028639" cy="66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17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6D535-DF55-4928-98B9-C8DC7154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C541F1-A775-48B8-B803-4F8CD219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2ED500-9A23-40FD-9BBF-C1053171D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Encoder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60F5F6-540F-42AF-BD76-9A8A62DE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33" y="370356"/>
            <a:ext cx="2842069" cy="53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52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E938E-EAF1-4867-A595-9C3BDF5D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C28032-75E4-44CA-BB52-418D73E8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B9B1CE-24AF-4915-9B15-F52A072BD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Decoder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BD137F-EFAF-4394-AB2B-CDB4F362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72" y="171090"/>
            <a:ext cx="2424282" cy="5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23274" y="1756130"/>
            <a:ext cx="10379990" cy="285665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dirty="0"/>
              <a:t>Word Features</a:t>
            </a:r>
            <a:endParaRPr lang="zh-TW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23274" y="4612785"/>
            <a:ext cx="10515600" cy="1500187"/>
          </a:xfrm>
        </p:spPr>
        <p:txBody>
          <a:bodyPr/>
          <a:lstStyle/>
          <a:p>
            <a:r>
              <a:rPr lang="en-US" altLang="zh-TW" dirty="0"/>
              <a:t>Why word embeddings?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6934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3187E-12E5-46A0-91A9-0AD26AD4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DB86AC-6506-48FF-8122-723587826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3476A2-0DDE-46E0-8D5B-BEB79EBAE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E3404D-6B3C-4421-8E44-21E0B9FF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67" y="2233193"/>
            <a:ext cx="3273099" cy="25390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379795-8ABE-492D-A9DD-6663D092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75" y="2226160"/>
            <a:ext cx="4227882" cy="25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B2F65-1A43-4EAE-8F0E-34C8A87D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31456-108B-4EAC-8847-58458B9A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F7058A-8AB2-44D8-91D3-CDEB60C66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E68B88-1FA0-4009-B05F-0568DFBF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6" y="3429000"/>
            <a:ext cx="6230700" cy="22603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32C8B2-8182-4A62-A1B6-9DCD99BF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9" y="2679700"/>
            <a:ext cx="3653421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0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A03AF-647E-4981-BB54-CEF382B7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DF5AE-1EB7-4519-9935-9F1AE674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5E1EDF-42B0-40A7-B143-4C15535E2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824" y="3429000"/>
            <a:ext cx="3275013" cy="2248181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↑</a:t>
            </a:r>
            <a:r>
              <a:rPr lang="en-US" altLang="zh-TW" dirty="0"/>
              <a:t>Autoregression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Sequential Labeling</a:t>
            </a:r>
          </a:p>
          <a:p>
            <a:r>
              <a:rPr lang="zh-TW" altLang="en-US" dirty="0"/>
              <a:t>↗ </a:t>
            </a:r>
            <a:r>
              <a:rPr lang="en-US" altLang="zh-TW" dirty="0"/>
              <a:t>Sequence Classification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0F42F-5AB2-432A-B963-C2A5C13B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0" y="306257"/>
            <a:ext cx="5205573" cy="33641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555EEA-C9C9-40AA-89C2-6AA0CE2A2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08" y="3205491"/>
            <a:ext cx="5219272" cy="30195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A24930-646A-4DB7-8B4D-5B72623B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00" y="133083"/>
            <a:ext cx="5232971" cy="32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11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747C-428C-4676-920A-46D77405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7E1435-4A58-4084-9DD9-7EAA32DC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2F68CC-B91F-4A3D-BF3D-97F77E2A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Autoregressive text completion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DD3528-9B83-41A1-AA17-FC97112E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94" y="1267691"/>
            <a:ext cx="7114207" cy="35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0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EA2065-2F64-4747-A89A-DE6BAA68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52479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dirty="0"/>
              <a:t>Positional Encoding &amp; </a:t>
            </a:r>
            <a:br>
              <a:rPr lang="en-US" altLang="zh-TW" dirty="0"/>
            </a:br>
            <a:r>
              <a:rPr lang="en-US" altLang="zh-TW" dirty="0"/>
              <a:t>Positional Embedding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C38B8C3-8605-4280-B041-797049B4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537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45C9791-9241-4890-9842-8617099A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Encoding: </a:t>
            </a:r>
            <a:br>
              <a:rPr lang="en-US" altLang="zh-TW" dirty="0"/>
            </a:br>
            <a:r>
              <a:rPr lang="en-US" altLang="zh-TW" dirty="0"/>
              <a:t>Keep Position Information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13E6FD-DD4D-4DF1-835F-8C78C13B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1, 2, …, N?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Three requirements (for generalizability):</a:t>
            </a:r>
          </a:p>
          <a:p>
            <a:r>
              <a:rPr lang="en-US" altLang="zh-TW" dirty="0"/>
              <a:t>Different position has different encoding.</a:t>
            </a:r>
          </a:p>
          <a:p>
            <a:r>
              <a:rPr lang="en-US" altLang="zh-TW" dirty="0"/>
              <a:t>Intervals should be consistent</a:t>
            </a:r>
          </a:p>
          <a:p>
            <a:r>
              <a:rPr lang="en-US" altLang="zh-TW" dirty="0"/>
              <a:t>Can be applied to sentences of any length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9225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FF084EF-DA8C-43EC-9A45-4A35723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5D00DBE5-C6E9-42CA-A248-0F4816F1B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3048"/>
              </a:xfrm>
            </p:spPr>
            <p:txBody>
              <a:bodyPr/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Ex. Position </a:t>
                </a:r>
                <a:r>
                  <a:rPr lang="en-US" altLang="zh-TW" i="1" dirty="0"/>
                  <a:t>pos</a:t>
                </a:r>
                <a:r>
                  <a:rPr lang="en-US" altLang="zh-TW" dirty="0"/>
                  <a:t> = 1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(second token),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= start from 0 to dim/2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f = 1 to 1/10000, </a:t>
                </a:r>
                <a:r>
                  <a:rPr lang="el-GR" altLang="zh-TW" dirty="0"/>
                  <a:t>λ</a:t>
                </a:r>
                <a:r>
                  <a:rPr lang="en-US" altLang="zh-TW" dirty="0"/>
                  <a:t> = 2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b="0" dirty="0"/>
                  <a:t>to 10000 ‧ </a:t>
                </a:r>
                <a:r>
                  <a:rPr lang="en-US" altLang="zh-TW" dirty="0"/>
                  <a:t>2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5D00DBE5-C6E9-42CA-A248-0F4816F1B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304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184628B6-743D-4869-918D-FC2F9952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914" y="2598334"/>
            <a:ext cx="5797500" cy="1319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297BAD4-B3E5-48A7-BD1F-306FDD97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6" y="4788922"/>
            <a:ext cx="11964534" cy="11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33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AE63B-8ACC-4707-B5AC-7DEE390D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9B4477-AAC2-455C-B9DA-65C91A9C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163" y="863963"/>
            <a:ext cx="3337496" cy="4713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0D99E0-5D3F-4D83-91B5-7199F086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1" y="2122503"/>
            <a:ext cx="6295292" cy="10540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C8FF52-E1F8-4D37-AE5A-B7231080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12" y="3792224"/>
            <a:ext cx="3614950" cy="14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19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1BAE2-58EE-4003-85D4-294EA342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Embeddings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1BA35-DD21-4BA3-A24A-4B363044F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434"/>
            <a:ext cx="10515600" cy="4351338"/>
          </a:xfrm>
        </p:spPr>
        <p:txBody>
          <a:bodyPr/>
          <a:lstStyle/>
          <a:p>
            <a:r>
              <a:rPr lang="en-US" altLang="zh-TW" dirty="0"/>
              <a:t>Different from positional encoding</a:t>
            </a:r>
          </a:p>
          <a:p>
            <a:r>
              <a:rPr lang="en-US" altLang="zh-TW" dirty="0"/>
              <a:t>Each position is mapped to a trainable vector of size dim</a:t>
            </a:r>
          </a:p>
          <a:p>
            <a:r>
              <a:rPr lang="en-US" altLang="zh-TW" dirty="0"/>
              <a:t>Positional embeddings are trainable, positional encodings are fixed.</a:t>
            </a:r>
          </a:p>
          <a:p>
            <a:r>
              <a:rPr lang="en-US" altLang="zh-TW" dirty="0"/>
              <a:t>Wang and Chen (2020) What Do Position Embeddings Learn? An Empirical Study of Pre-Trained Language Model Positional Encoding.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similarity-position-embeddings">
            <a:extLst>
              <a:ext uri="{FF2B5EF4-FFF2-40B4-BE49-F238E27FC236}">
                <a16:creationId xmlns:a16="http://schemas.microsoft.com/office/drawing/2014/main" id="{506315AB-6F30-440E-B02E-8ABC8A62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3989608"/>
            <a:ext cx="8984673" cy="26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843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520BB-CAEE-4636-92AD-75CB1C82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Embedding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3C10D3-9A77-49E1-856E-2149D324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Absolute position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Relative position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E1AA09-B816-4BA3-B982-F7D40553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9" y="3188812"/>
            <a:ext cx="3325091" cy="31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8FA7666E-B190-4837-B15E-2E35FF4DC5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985" y="2261669"/>
          <a:ext cx="11664029" cy="3491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r:id="rId3" imgW="9776460" imgH="2926080" progId="Excel.Sheet.8">
                  <p:embed/>
                </p:oleObj>
              </mc:Choice>
              <mc:Fallback>
                <p:oleObj name="Worksheet" r:id="rId3" imgW="9776460" imgH="2926080" progId="Excel.Sheet.8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8FA7666E-B190-4837-B15E-2E35FF4DC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85" y="2261669"/>
                        <a:ext cx="11664029" cy="3491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16294804-CC1D-4A6F-AD31-7A45AA36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BOW</a:t>
            </a:r>
            <a:r>
              <a:rPr lang="zh-TW" altLang="en-US" dirty="0"/>
              <a:t> </a:t>
            </a:r>
            <a:r>
              <a:rPr lang="en-US" altLang="zh-TW" dirty="0"/>
              <a:t>– Bag of words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6F467-9E9D-4AFF-A842-47F223A9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191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6C4B2-02C0-489F-A045-09EF5AA0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480988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dirty="0"/>
              <a:t>Transformer </a:t>
            </a:r>
            <a:br>
              <a:rPr lang="en-US" altLang="zh-TW" dirty="0"/>
            </a:br>
            <a:r>
              <a:rPr lang="en-US" altLang="zh-TW" dirty="0"/>
              <a:t>Training/Testing Phase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A08C16-12AE-475C-BE32-495954BD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084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0EB56-F5D4-4090-9285-F0ACEE9C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Training/Inference </a:t>
            </a:r>
            <a:r>
              <a:rPr lang="en-US" altLang="zh-TW" dirty="0" err="1"/>
              <a:t>Input/Output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0948D-DBD7-4B0B-92DE-F1AF92EB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Transformer training phase: parallel</a:t>
            </a:r>
          </a:p>
          <a:p>
            <a:r>
              <a:rPr lang="en-US" altLang="zh-TW" dirty="0"/>
              <a:t>Use the technique of </a:t>
            </a:r>
            <a:r>
              <a:rPr lang="en-US" altLang="zh-TW" b="1" dirty="0"/>
              <a:t>teacher forcing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Transformer testing phase: </a:t>
            </a:r>
            <a:r>
              <a:rPr lang="en-US" altLang="zh-TW" b="1" dirty="0"/>
              <a:t>decoder not parallel</a:t>
            </a:r>
          </a:p>
          <a:p>
            <a:r>
              <a:rPr lang="en-US" altLang="zh-TW" dirty="0"/>
              <a:t>Generate output by looking at the input from the previous timestamp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507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01280-3D0B-4B5A-8131-259EF28A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Teacher Forcing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E1F3F4-A2C3-4EFC-9E10-F9A890E3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Exposure Bias</a:t>
            </a:r>
          </a:p>
          <a:p>
            <a:r>
              <a:rPr lang="en-US" altLang="zh-TW" dirty="0"/>
              <a:t>Diversity</a:t>
            </a:r>
          </a:p>
          <a:p>
            <a:r>
              <a:rPr lang="en-US" altLang="zh-TW" dirty="0"/>
              <a:t>Overcorrect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Scheduled Sampling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20055-19C1-451B-B2CA-5FF7CFE5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59" y="101040"/>
            <a:ext cx="5317808" cy="34472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0B2A1C-CFC4-4BE2-A440-911ED27E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2" y="0"/>
            <a:ext cx="56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940A9F-925D-4C2E-B098-23C44789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62" y="3548262"/>
            <a:ext cx="4828495" cy="31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1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80000-0141-4583-A479-C40E8BCF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614FC2-BA50-4F81-894B-5EABD155F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Stack </a:t>
            </a:r>
            <a:br>
              <a:rPr lang="en-US" altLang="zh-TW" dirty="0"/>
            </a:br>
            <a:r>
              <a:rPr lang="en-US" altLang="zh-TW" dirty="0"/>
              <a:t>N = 6 (layers)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7F8CB1-6081-4674-83BB-D716BC10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63" y="405382"/>
            <a:ext cx="3295650" cy="62007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ADDE7A-6EE5-41EE-8BC4-C3BBB4F6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68" y="850151"/>
            <a:ext cx="2152650" cy="380047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B8731F-24EE-4BB2-A433-666A9F83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62" y="850151"/>
            <a:ext cx="2152650" cy="3800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筆跡 30">
                <a:extLst>
                  <a:ext uri="{FF2B5EF4-FFF2-40B4-BE49-F238E27FC236}">
                    <a16:creationId xmlns:a16="http://schemas.microsoft.com/office/drawing/2014/main" id="{F159933F-A3A3-4875-8A92-999E04DBC1EC}"/>
                  </a:ext>
                </a:extLst>
              </p14:cNvPr>
              <p14:cNvContentPartPr/>
              <p14:nvPr/>
            </p14:nvContentPartPr>
            <p14:xfrm>
              <a:off x="6267732" y="391963"/>
              <a:ext cx="3393004" cy="5177160"/>
            </p14:xfrm>
          </p:contentPart>
        </mc:Choice>
        <mc:Fallback xmlns="">
          <p:pic>
            <p:nvPicPr>
              <p:cNvPr id="31" name="筆跡 30">
                <a:extLst>
                  <a:ext uri="{FF2B5EF4-FFF2-40B4-BE49-F238E27FC236}">
                    <a16:creationId xmlns:a16="http://schemas.microsoft.com/office/drawing/2014/main" id="{F159933F-A3A3-4875-8A92-999E04DBC1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9091" y="383323"/>
                <a:ext cx="3410646" cy="51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筆跡 33">
                <a:extLst>
                  <a:ext uri="{FF2B5EF4-FFF2-40B4-BE49-F238E27FC236}">
                    <a16:creationId xmlns:a16="http://schemas.microsoft.com/office/drawing/2014/main" id="{1B58A9F3-5ED2-4AA3-835E-0E473B9BEC6B}"/>
                  </a:ext>
                </a:extLst>
              </p14:cNvPr>
              <p14:cNvContentPartPr/>
              <p14:nvPr/>
            </p14:nvContentPartPr>
            <p14:xfrm>
              <a:off x="10283536" y="4706563"/>
              <a:ext cx="377280" cy="900360"/>
            </p14:xfrm>
          </p:contentPart>
        </mc:Choice>
        <mc:Fallback xmlns="">
          <p:pic>
            <p:nvPicPr>
              <p:cNvPr id="34" name="筆跡 33">
                <a:extLst>
                  <a:ext uri="{FF2B5EF4-FFF2-40B4-BE49-F238E27FC236}">
                    <a16:creationId xmlns:a16="http://schemas.microsoft.com/office/drawing/2014/main" id="{1B58A9F3-5ED2-4AA3-835E-0E473B9BEC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74545" y="4697923"/>
                <a:ext cx="394903" cy="9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F737806-77D5-4B0E-97B2-8ECAB7529023}"/>
              </a:ext>
            </a:extLst>
          </p:cNvPr>
          <p:cNvCxnSpPr>
            <a:cxnSpLocks/>
          </p:cNvCxnSpPr>
          <p:nvPr/>
        </p:nvCxnSpPr>
        <p:spPr>
          <a:xfrm flipV="1">
            <a:off x="10591806" y="563592"/>
            <a:ext cx="0" cy="3738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CFE86-DBAD-45E6-82AF-486E032833DE}"/>
              </a:ext>
            </a:extLst>
          </p:cNvPr>
          <p:cNvSpPr txBox="1"/>
          <p:nvPr/>
        </p:nvSpPr>
        <p:spPr>
          <a:xfrm>
            <a:off x="10144664" y="194260"/>
            <a:ext cx="153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Decoder</a:t>
            </a:r>
            <a:endParaRPr lang="zh-TW" altLang="en-US" b="1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E14F1F6-8521-49EA-89E9-13CE27F451C7}"/>
              </a:ext>
            </a:extLst>
          </p:cNvPr>
          <p:cNvSpPr/>
          <p:nvPr/>
        </p:nvSpPr>
        <p:spPr>
          <a:xfrm>
            <a:off x="8994475" y="2840966"/>
            <a:ext cx="116750" cy="132272"/>
          </a:xfrm>
          <a:prstGeom prst="ellipse">
            <a:avLst/>
          </a:prstGeom>
          <a:solidFill>
            <a:srgbClr val="C00000"/>
          </a:solidFill>
          <a:ln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2A55E2CE-ABCA-4D66-AD53-68A8F3A7D2B1}"/>
              </a:ext>
            </a:extLst>
          </p:cNvPr>
          <p:cNvSpPr/>
          <p:nvPr/>
        </p:nvSpPr>
        <p:spPr>
          <a:xfrm>
            <a:off x="9173775" y="2842520"/>
            <a:ext cx="116750" cy="132272"/>
          </a:xfrm>
          <a:prstGeom prst="ellipse">
            <a:avLst/>
          </a:prstGeom>
          <a:solidFill>
            <a:srgbClr val="C00000"/>
          </a:solidFill>
          <a:ln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6FC348BA-0BD0-4B27-89C3-D816B0B6095C}"/>
              </a:ext>
            </a:extLst>
          </p:cNvPr>
          <p:cNvSpPr/>
          <p:nvPr/>
        </p:nvSpPr>
        <p:spPr>
          <a:xfrm>
            <a:off x="9343429" y="2833893"/>
            <a:ext cx="116750" cy="132272"/>
          </a:xfrm>
          <a:prstGeom prst="ellipse">
            <a:avLst/>
          </a:prstGeom>
          <a:solidFill>
            <a:srgbClr val="C00000"/>
          </a:solidFill>
          <a:ln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295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61C1F-EA39-4C93-A01C-EF452CC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177"/>
          </a:xfrm>
        </p:spPr>
        <p:txBody>
          <a:bodyPr/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311FF3-14B8-4E20-A52A-D3634116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2999467"/>
            <a:ext cx="2511291" cy="2073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9D22979-259B-429B-A73F-C27415FFADCE}"/>
              </a:ext>
            </a:extLst>
          </p:cNvPr>
          <p:cNvSpPr txBox="1"/>
          <p:nvPr/>
        </p:nvSpPr>
        <p:spPr>
          <a:xfrm>
            <a:off x="4131013" y="5349567"/>
            <a:ext cx="6357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I     am      learning    Transformer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09D1A9F-3C59-4B94-A360-E8B8FFFDA989}"/>
              </a:ext>
            </a:extLst>
          </p:cNvPr>
          <p:cNvGrpSpPr/>
          <p:nvPr/>
        </p:nvGrpSpPr>
        <p:grpSpPr>
          <a:xfrm>
            <a:off x="4280171" y="1817300"/>
            <a:ext cx="2291529" cy="3357320"/>
            <a:chOff x="6536988" y="1892103"/>
            <a:chExt cx="2291529" cy="33573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C3DF728-37FB-496E-A6A7-1E8A82D46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6639" y="1892103"/>
              <a:ext cx="1962150" cy="1790700"/>
            </a:xfrm>
            <a:prstGeom prst="rect">
              <a:avLst/>
            </a:prstGeom>
          </p:spPr>
        </p:pic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466F017B-CF67-49A0-9D6D-EE447BFDAB99}"/>
                </a:ext>
              </a:extLst>
            </p:cNvPr>
            <p:cNvCxnSpPr/>
            <p:nvPr/>
          </p:nvCxnSpPr>
          <p:spPr>
            <a:xfrm flipV="1">
              <a:off x="7003916" y="4831463"/>
              <a:ext cx="0" cy="407903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FA32DF1-E4B5-4AC5-BDFB-D3C06F90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526" y="4107563"/>
              <a:ext cx="1476375" cy="723900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9267E995-DB33-444D-81DE-1B910F20D65D}"/>
                </a:ext>
              </a:extLst>
            </p:cNvPr>
            <p:cNvCxnSpPr/>
            <p:nvPr/>
          </p:nvCxnSpPr>
          <p:spPr>
            <a:xfrm flipV="1">
              <a:off x="7837714" y="4841520"/>
              <a:ext cx="0" cy="407903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F253C360-F57B-4AAD-A30E-613ED896FE8B}"/>
                </a:ext>
              </a:extLst>
            </p:cNvPr>
            <p:cNvCxnSpPr/>
            <p:nvPr/>
          </p:nvCxnSpPr>
          <p:spPr>
            <a:xfrm flipV="1">
              <a:off x="6536988" y="4841520"/>
              <a:ext cx="0" cy="407903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319DC27D-35DE-4212-B0E3-B9342D657EE0}"/>
                </a:ext>
              </a:extLst>
            </p:cNvPr>
            <p:cNvCxnSpPr/>
            <p:nvPr/>
          </p:nvCxnSpPr>
          <p:spPr>
            <a:xfrm flipV="1">
              <a:off x="8828517" y="4841520"/>
              <a:ext cx="0" cy="407903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C205D7CF-C587-4827-9AB6-1BF3C783739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7837713" y="3682803"/>
              <a:ext cx="1" cy="42476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十字形 22">
            <a:extLst>
              <a:ext uri="{FF2B5EF4-FFF2-40B4-BE49-F238E27FC236}">
                <a16:creationId xmlns:a16="http://schemas.microsoft.com/office/drawing/2014/main" id="{4D0C9F9E-896B-4051-8CB6-AE32A7ECC94D}"/>
              </a:ext>
            </a:extLst>
          </p:cNvPr>
          <p:cNvSpPr/>
          <p:nvPr/>
        </p:nvSpPr>
        <p:spPr>
          <a:xfrm>
            <a:off x="7402749" y="2441643"/>
            <a:ext cx="778213" cy="72957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73210BA-14C9-4B63-AB0D-E880004D8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961" y="1915842"/>
            <a:ext cx="1943100" cy="17811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5449FE2-58C7-4DC5-89B5-4F424E4D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717" y="4540788"/>
            <a:ext cx="2947915" cy="12676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25E6A2A-D271-4BC4-B0DD-7B8D09BAC1D9}"/>
              </a:ext>
            </a:extLst>
          </p:cNvPr>
          <p:cNvSpPr txBox="1"/>
          <p:nvPr/>
        </p:nvSpPr>
        <p:spPr>
          <a:xfrm>
            <a:off x="5003320" y="1227069"/>
            <a:ext cx="193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m_d</a:t>
            </a:r>
            <a:r>
              <a:rPr lang="en-US" altLang="zh-TW" dirty="0"/>
              <a:t> = 512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81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75E59-3091-4676-9038-5E30EE75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658"/>
            <a:ext cx="10515600" cy="1325563"/>
          </a:xfrm>
        </p:spPr>
        <p:txBody>
          <a:bodyPr/>
          <a:lstStyle/>
          <a:p>
            <a:r>
              <a:rPr lang="en-US" altLang="zh-TW" dirty="0"/>
              <a:t>Multi-head h=2 as an example </a:t>
            </a:r>
            <a:br>
              <a:rPr lang="en-US" altLang="zh-TW" dirty="0"/>
            </a:br>
            <a:r>
              <a:rPr lang="en-US" altLang="zh-TW" dirty="0"/>
              <a:t>(h=8, </a:t>
            </a:r>
            <a:r>
              <a:rPr lang="en-US" altLang="zh-TW" dirty="0" err="1"/>
              <a:t>h_d</a:t>
            </a:r>
            <a:r>
              <a:rPr lang="en-US" altLang="zh-TW" dirty="0"/>
              <a:t>=512/8=64)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821792-C094-4E6E-AD86-578F11E7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69FF6E-0790-41B0-A372-E8B8FBFB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47" y="1566690"/>
            <a:ext cx="5849518" cy="21112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E4BA35-CEC3-4184-8A61-14C5E523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84" y="3812902"/>
            <a:ext cx="7643132" cy="28149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C1100D-F8A9-4450-ADC8-E234B73D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32" y="1690688"/>
            <a:ext cx="1626391" cy="148427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2044714-AF62-429E-BD84-B2662F0AC69A}"/>
              </a:ext>
            </a:extLst>
          </p:cNvPr>
          <p:cNvSpPr/>
          <p:nvPr/>
        </p:nvSpPr>
        <p:spPr>
          <a:xfrm>
            <a:off x="2237362" y="2324911"/>
            <a:ext cx="68093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91D02B-98CA-46D0-9491-0D76D824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742" y="2345831"/>
            <a:ext cx="2879189" cy="4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9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F5864-4DA8-44B6-896A-2465271E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1E05DD-5025-4B8F-A8F7-9B3F2514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556997"/>
            <a:ext cx="6136798" cy="55095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8DE537-A667-4B8A-9924-83B3A4F2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5" y="2993587"/>
            <a:ext cx="4036911" cy="295367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DD6AA58D-CA5B-4C3B-8B4B-30725A93A91E}"/>
              </a:ext>
            </a:extLst>
          </p:cNvPr>
          <p:cNvGrpSpPr/>
          <p:nvPr/>
        </p:nvGrpSpPr>
        <p:grpSpPr>
          <a:xfrm>
            <a:off x="81552" y="6014729"/>
            <a:ext cx="1574260" cy="771703"/>
            <a:chOff x="838200" y="5988701"/>
            <a:chExt cx="1574260" cy="771703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3232E969-41E3-443B-B237-0C6E08877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508" y="59887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A756BED7-22A9-4B7C-BB23-584530FB9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278" y="59887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ABBEA99D-5DD4-4A19-A7AF-7AF25E29D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9049" y="59999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E8881C3-ACD7-4FC7-9FA0-F3DA968EF53D}"/>
                </a:ext>
              </a:extLst>
            </p:cNvPr>
            <p:cNvSpPr txBox="1"/>
            <p:nvPr/>
          </p:nvSpPr>
          <p:spPr>
            <a:xfrm>
              <a:off x="838200" y="6391072"/>
              <a:ext cx="157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     x1  x2  x3 …</a:t>
              </a:r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F4956A3-E43B-4475-8DCD-907ECDC997C9}"/>
              </a:ext>
            </a:extLst>
          </p:cNvPr>
          <p:cNvGrpSpPr/>
          <p:nvPr/>
        </p:nvGrpSpPr>
        <p:grpSpPr>
          <a:xfrm>
            <a:off x="1379913" y="6014729"/>
            <a:ext cx="1574260" cy="771703"/>
            <a:chOff x="838200" y="5988701"/>
            <a:chExt cx="1574260" cy="771703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AFA94536-D50D-493C-98BD-9921C9CA1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508" y="59887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C170BD5E-D5C3-4997-A879-C3C12A911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278" y="59887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CE40918B-A596-42EC-80D8-53B924F99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9049" y="59999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34FC6DA-6CF8-47B4-94D4-67767DEFA030}"/>
                </a:ext>
              </a:extLst>
            </p:cNvPr>
            <p:cNvSpPr txBox="1"/>
            <p:nvPr/>
          </p:nvSpPr>
          <p:spPr>
            <a:xfrm>
              <a:off x="838200" y="6391072"/>
              <a:ext cx="157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     x1  x2  x3 …</a:t>
              </a:r>
              <a:endParaRPr lang="zh-TW" altLang="en-US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664550D-884A-4811-93F3-5E1D9C4BD03C}"/>
              </a:ext>
            </a:extLst>
          </p:cNvPr>
          <p:cNvGrpSpPr/>
          <p:nvPr/>
        </p:nvGrpSpPr>
        <p:grpSpPr>
          <a:xfrm>
            <a:off x="2632351" y="6023107"/>
            <a:ext cx="1574260" cy="771703"/>
            <a:chOff x="838200" y="5988701"/>
            <a:chExt cx="1574260" cy="771703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7C5244C-680D-4325-A9B1-E0FD2A34B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508" y="59887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780C992-6787-4A97-9073-499C8012E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278" y="59887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28815F45-562C-47B8-85D8-51BECAFC6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9049" y="5999901"/>
              <a:ext cx="0" cy="48991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D076B02-F439-4ADD-9D0E-5D88D19932B1}"/>
                </a:ext>
              </a:extLst>
            </p:cNvPr>
            <p:cNvSpPr txBox="1"/>
            <p:nvPr/>
          </p:nvSpPr>
          <p:spPr>
            <a:xfrm>
              <a:off x="838200" y="6391072"/>
              <a:ext cx="157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     x1  x2  x3 …</a:t>
              </a:r>
              <a:endParaRPr lang="zh-TW" altLang="en-US" dirty="0"/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262299DB-0075-476B-9A46-960B1AECB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868" y="4388289"/>
            <a:ext cx="1920950" cy="369492"/>
          </a:xfrm>
          <a:prstGeom prst="rect">
            <a:avLst/>
          </a:prstGeom>
        </p:spPr>
      </p:pic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A584E959-57D0-4D1D-8B16-2DA89AE38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74907" y="2656473"/>
            <a:ext cx="3180243" cy="91182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A3897D-153B-46AF-90B2-CAE1D51E8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250" y="1690688"/>
            <a:ext cx="1495035" cy="62060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FA3BF65-522F-465E-B6E3-EB1F16EFB638}"/>
              </a:ext>
            </a:extLst>
          </p:cNvPr>
          <p:cNvSpPr/>
          <p:nvPr/>
        </p:nvSpPr>
        <p:spPr>
          <a:xfrm>
            <a:off x="350807" y="5968721"/>
            <a:ext cx="389626" cy="843271"/>
          </a:xfrm>
          <a:prstGeom prst="ellipse">
            <a:avLst/>
          </a:prstGeom>
          <a:noFill/>
          <a:ln w="57150"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2A0DA78-C6E7-4BF5-8D66-42B7D39089B3}"/>
              </a:ext>
            </a:extLst>
          </p:cNvPr>
          <p:cNvSpPr/>
          <p:nvPr/>
        </p:nvSpPr>
        <p:spPr>
          <a:xfrm>
            <a:off x="1659730" y="5980354"/>
            <a:ext cx="389626" cy="843271"/>
          </a:xfrm>
          <a:prstGeom prst="ellipse">
            <a:avLst/>
          </a:prstGeom>
          <a:noFill/>
          <a:ln w="57150"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935433C-85B4-4334-98E4-864AF9777B4C}"/>
              </a:ext>
            </a:extLst>
          </p:cNvPr>
          <p:cNvSpPr/>
          <p:nvPr/>
        </p:nvSpPr>
        <p:spPr>
          <a:xfrm>
            <a:off x="2894470" y="5973330"/>
            <a:ext cx="389626" cy="843271"/>
          </a:xfrm>
          <a:prstGeom prst="ellipse">
            <a:avLst/>
          </a:prstGeom>
          <a:noFill/>
          <a:ln w="57150"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C610FDC-ADE9-426C-BD08-3AE3B5C80441}"/>
              </a:ext>
            </a:extLst>
          </p:cNvPr>
          <p:cNvSpPr/>
          <p:nvPr/>
        </p:nvSpPr>
        <p:spPr>
          <a:xfrm>
            <a:off x="7067909" y="5264231"/>
            <a:ext cx="1390892" cy="683030"/>
          </a:xfrm>
          <a:prstGeom prst="ellipse">
            <a:avLst/>
          </a:prstGeom>
          <a:noFill/>
          <a:ln w="57150">
            <a:solidFill>
              <a:srgbClr val="A81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0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ADBC-7F4B-4358-AC70-BCC095B4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9817" cy="1325563"/>
          </a:xfrm>
        </p:spPr>
        <p:txBody>
          <a:bodyPr/>
          <a:lstStyle/>
          <a:p>
            <a:r>
              <a:rPr lang="en-US" altLang="zh-TW" dirty="0"/>
              <a:t>Residual Connection, </a:t>
            </a:r>
            <a:r>
              <a:rPr lang="en-US" altLang="zh-TW" dirty="0" err="1"/>
              <a:t>LayerNorm</a:t>
            </a:r>
            <a:r>
              <a:rPr lang="en-US" altLang="zh-TW" dirty="0"/>
              <a:t>(           +           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76B7B-38B0-4A7E-A008-D5A4F9BC0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7BD512-2280-4203-8037-1D756CDA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5066"/>
            <a:ext cx="5847262" cy="388842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5B86A17-DA7E-483B-ADB7-B0B6DB5465A2}"/>
              </a:ext>
            </a:extLst>
          </p:cNvPr>
          <p:cNvSpPr/>
          <p:nvPr/>
        </p:nvSpPr>
        <p:spPr>
          <a:xfrm>
            <a:off x="8861898" y="2636703"/>
            <a:ext cx="564204" cy="52529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976D08-EF7B-463B-B46C-5500D434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94" y="2125173"/>
            <a:ext cx="5443801" cy="3888429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A4CB2F9-4D22-4607-845A-E8C4A77067B1}"/>
              </a:ext>
            </a:extLst>
          </p:cNvPr>
          <p:cNvCxnSpPr>
            <a:cxnSpLocks/>
          </p:cNvCxnSpPr>
          <p:nvPr/>
        </p:nvCxnSpPr>
        <p:spPr>
          <a:xfrm>
            <a:off x="4688732" y="2840475"/>
            <a:ext cx="41245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17098628-2824-4C44-97C7-0F5A5DA8A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53" y="449735"/>
            <a:ext cx="1271975" cy="11563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D7BE63-B678-4ED7-A17D-D82AABC9B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570" y="442503"/>
            <a:ext cx="1304220" cy="11902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567DCC-90A1-4673-A539-9FF31D5DF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28" y="1337378"/>
            <a:ext cx="5124570" cy="8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64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48D63-1AE5-4415-84C0-A756C960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76" y="428540"/>
            <a:ext cx="10515600" cy="1325563"/>
          </a:xfrm>
        </p:spPr>
        <p:txBody>
          <a:bodyPr/>
          <a:lstStyle/>
          <a:p>
            <a:r>
              <a:rPr lang="en-US" altLang="zh-TW" dirty="0"/>
              <a:t>  = </a:t>
            </a:r>
            <a:r>
              <a:rPr lang="en-US" altLang="zh-TW" dirty="0" err="1"/>
              <a:t>LayerNorm</a:t>
            </a:r>
            <a:r>
              <a:rPr lang="en-US" altLang="zh-TW" dirty="0"/>
              <a:t>(         +         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64A41-BAC0-4EC5-8DB3-C19873A5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539" y="1970847"/>
            <a:ext cx="153793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d_model</a:t>
            </a:r>
            <a:br>
              <a:rPr lang="en-US" altLang="zh-TW" dirty="0"/>
            </a:br>
            <a:r>
              <a:rPr lang="en-US" altLang="zh-TW" dirty="0"/>
              <a:t>=512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d_ff</a:t>
            </a:r>
            <a:br>
              <a:rPr lang="en-US" altLang="zh-TW" dirty="0"/>
            </a:br>
            <a:r>
              <a:rPr lang="en-US" altLang="zh-TW" dirty="0"/>
              <a:t>=2048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2C931A-7351-48EC-A954-4D55C3AC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262" y="1299577"/>
            <a:ext cx="3701277" cy="40659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2144DE-6DE6-409A-92C2-302FE32D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71" y="3911600"/>
            <a:ext cx="3362325" cy="2400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8065DD-68E7-4D05-9D57-C281B583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89" y="5485795"/>
            <a:ext cx="1383901" cy="12565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29046A-1C16-46B1-A19D-275A2FA5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889" y="60142"/>
            <a:ext cx="1292205" cy="11792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3075F0-9318-4174-BBB5-68E681F3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467" y="621133"/>
            <a:ext cx="992865" cy="9014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D318B9-A78B-49D3-86D8-155540AC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65" y="614664"/>
            <a:ext cx="987812" cy="9014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A1B5D8-EBA3-4E52-BC27-D2F40AC27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792" y="2451573"/>
            <a:ext cx="1562100" cy="139065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FC31DC4-2447-4892-AD4A-3B0999A58E66}"/>
              </a:ext>
            </a:extLst>
          </p:cNvPr>
          <p:cNvGrpSpPr/>
          <p:nvPr/>
        </p:nvGrpSpPr>
        <p:grpSpPr>
          <a:xfrm>
            <a:off x="372896" y="2059490"/>
            <a:ext cx="5226791" cy="2062103"/>
            <a:chOff x="372896" y="2059490"/>
            <a:chExt cx="5226791" cy="2062103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EE326F30-A455-4AA5-8C9D-ABE3972C8617}"/>
                </a:ext>
              </a:extLst>
            </p:cNvPr>
            <p:cNvSpPr/>
            <p:nvPr/>
          </p:nvSpPr>
          <p:spPr>
            <a:xfrm>
              <a:off x="2237362" y="2173288"/>
              <a:ext cx="3362325" cy="1834508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76200"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595E45-A6C3-45B6-A9A2-1AD7C4700A2B}"/>
                </a:ext>
              </a:extLst>
            </p:cNvPr>
            <p:cNvSpPr txBox="1"/>
            <p:nvPr/>
          </p:nvSpPr>
          <p:spPr>
            <a:xfrm>
              <a:off x="372896" y="2059490"/>
              <a:ext cx="190510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C00000"/>
                  </a:solidFill>
                </a:rPr>
                <a:t>Input To Decoder for Cross Attention</a:t>
              </a:r>
              <a:endParaRPr lang="zh-TW" altLang="en-US" sz="32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38AD10-88D3-493F-A800-84200CA3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03" y="592150"/>
            <a:ext cx="1012640" cy="901497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E26C5AC-CAFC-418C-B513-86341B330DC7}"/>
              </a:ext>
            </a:extLst>
          </p:cNvPr>
          <p:cNvCxnSpPr/>
          <p:nvPr/>
        </p:nvCxnSpPr>
        <p:spPr>
          <a:xfrm flipV="1">
            <a:off x="5175115" y="1410511"/>
            <a:ext cx="1657147" cy="331713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DCE9C23-80CC-4216-BF27-61442749892E}"/>
              </a:ext>
            </a:extLst>
          </p:cNvPr>
          <p:cNvCxnSpPr>
            <a:cxnSpLocks/>
          </p:cNvCxnSpPr>
          <p:nvPr/>
        </p:nvCxnSpPr>
        <p:spPr>
          <a:xfrm flipV="1">
            <a:off x="5175115" y="5365513"/>
            <a:ext cx="1656843" cy="4075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y=\frac{x-E[x]}{\sqrt{Var[x]+\epsilon }}">
            <a:extLst>
              <a:ext uri="{FF2B5EF4-FFF2-40B4-BE49-F238E27FC236}">
                <a16:creationId xmlns:a16="http://schemas.microsoft.com/office/drawing/2014/main" id="{3DAC7928-6052-46E9-A4E4-1A136E9A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35" y="163393"/>
            <a:ext cx="1754024" cy="6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C5B79C-3F8C-4334-89F7-4EBA7104E9B7}"/>
              </a:ext>
            </a:extLst>
          </p:cNvPr>
          <p:cNvSpPr txBox="1"/>
          <p:nvPr/>
        </p:nvSpPr>
        <p:spPr>
          <a:xfrm>
            <a:off x="3157792" y="20548"/>
            <a:ext cx="957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make</a:t>
            </a:r>
          </a:p>
          <a:p>
            <a:r>
              <a:rPr lang="en-US" altLang="zh-TW" dirty="0"/>
              <a:t>mean=0, var =1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250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5A25B-F6D3-4FA1-B56D-22857B33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737AB-4C3E-4BAE-B9E2-999F94A2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EE473D-BC86-45D5-9E07-02F3666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445"/>
            <a:ext cx="12192000" cy="50571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AE3C9D7-CFC1-43D8-85B2-098AB067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90" y="4367719"/>
            <a:ext cx="938202" cy="8352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DF50DA-860A-4471-A084-F5CFA1CF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67" y="4367719"/>
            <a:ext cx="938201" cy="8352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C5004C-054A-48ED-A773-49406A7D5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667" y="4367719"/>
            <a:ext cx="915198" cy="8352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893EAF-6A3F-4674-B599-D4391BFF2991}"/>
              </a:ext>
            </a:extLst>
          </p:cNvPr>
          <p:cNvSpPr txBox="1"/>
          <p:nvPr/>
        </p:nvSpPr>
        <p:spPr>
          <a:xfrm>
            <a:off x="1276709" y="6251275"/>
            <a:ext cx="97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                     Encoder                                  				Decoder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8316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A89FD7-4305-4466-A1C8-508DC8CD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dirty="0"/>
              <a:t>Issues</a:t>
            </a:r>
            <a:endParaRPr lang="zh-TW" altLang="en-US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F03CA6-8954-4EA5-8634-0B446CCF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82" indent="-342882">
              <a:buFont typeface="Wingdings 2"/>
              <a:buChar char=""/>
              <a:defRPr/>
            </a:pPr>
            <a:r>
              <a:rPr lang="en-US" altLang="zh-TW" sz="3200" dirty="0"/>
              <a:t>Memory Explosion</a:t>
            </a:r>
          </a:p>
          <a:p>
            <a:pPr marL="800082" lvl="1" indent="-342882">
              <a:buFont typeface="Wingdings 2"/>
              <a:buChar char=""/>
              <a:defRPr/>
            </a:pPr>
            <a:r>
              <a:rPr lang="en-US" altLang="zh-TW" sz="3000" dirty="0"/>
              <a:t>The vocabulary of a speaker: 20,000 words</a:t>
            </a:r>
          </a:p>
          <a:p>
            <a:pPr marL="800082" lvl="1" indent="-342882">
              <a:buFont typeface="Wingdings 2"/>
              <a:buChar char=""/>
              <a:defRPr/>
            </a:pPr>
            <a:r>
              <a:rPr lang="en-US" altLang="zh-TW" sz="3000" dirty="0"/>
              <a:t>Old bag of words -- Unigram: 20,000, Bigram (first-order): 400 million, Trigram (second-order): 8 trillion</a:t>
            </a:r>
          </a:p>
          <a:p>
            <a:pPr marL="342882" indent="-342882">
              <a:buFont typeface="Wingdings 2"/>
              <a:buChar char=""/>
              <a:defRPr/>
            </a:pPr>
            <a:r>
              <a:rPr lang="en-US" altLang="zh-TW" sz="3200" dirty="0"/>
              <a:t>Semantic Computation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9F386-C1C0-4B7A-B09F-01DC1477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7DE2DB-7034-4236-8537-2DC5D394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7ABA05-1055-4FFB-952A-03078855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91" y="0"/>
            <a:ext cx="3862617" cy="68580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B147C73-E9AE-43FC-8D03-BFE73F0BE25D}"/>
              </a:ext>
            </a:extLst>
          </p:cNvPr>
          <p:cNvSpPr/>
          <p:nvPr/>
        </p:nvSpPr>
        <p:spPr>
          <a:xfrm>
            <a:off x="5193102" y="5037826"/>
            <a:ext cx="115019" cy="86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7FD842D-B585-4F9C-A03B-9218130A0080}"/>
              </a:ext>
            </a:extLst>
          </p:cNvPr>
          <p:cNvSpPr/>
          <p:nvPr/>
        </p:nvSpPr>
        <p:spPr>
          <a:xfrm>
            <a:off x="5198853" y="3200399"/>
            <a:ext cx="115019" cy="86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2E4BDC8-3549-4AB5-B326-BA6DB42F0ECA}"/>
              </a:ext>
            </a:extLst>
          </p:cNvPr>
          <p:cNvSpPr/>
          <p:nvPr/>
        </p:nvSpPr>
        <p:spPr>
          <a:xfrm>
            <a:off x="6676846" y="5046452"/>
            <a:ext cx="115019" cy="86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1A931B7-9A34-4018-8172-9E323E56A1A8}"/>
              </a:ext>
            </a:extLst>
          </p:cNvPr>
          <p:cNvSpPr/>
          <p:nvPr/>
        </p:nvSpPr>
        <p:spPr>
          <a:xfrm>
            <a:off x="6694099" y="1901809"/>
            <a:ext cx="115019" cy="86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87C03DF-4C83-463C-8843-49B4A1E8F62F}"/>
              </a:ext>
            </a:extLst>
          </p:cNvPr>
          <p:cNvSpPr/>
          <p:nvPr/>
        </p:nvSpPr>
        <p:spPr>
          <a:xfrm>
            <a:off x="2901351" y="1027906"/>
            <a:ext cx="115019" cy="86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568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A16EE-06AE-4EC7-892C-6B6A2669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25F369-E661-429E-90C8-59DFC222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2" y="76778"/>
            <a:ext cx="7382295" cy="6596867"/>
          </a:xfrm>
          <a:prstGeom prst="rect">
            <a:avLst/>
          </a:prstGeo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02A3A740-4610-41E1-9BA9-765A260E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208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424E8-17A8-4DBA-B68B-395842E6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 Smoothing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28DEBD-BA1F-41EE-9A35-EE8E4A014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Happy = [1, 0, 0]</a:t>
            </a:r>
          </a:p>
          <a:p>
            <a:r>
              <a:rPr lang="en-US" altLang="zh-TW" dirty="0"/>
              <a:t>Sad =[0, 1, 0]</a:t>
            </a:r>
          </a:p>
          <a:p>
            <a:r>
              <a:rPr lang="en-US" altLang="zh-TW" dirty="0"/>
              <a:t>Angry=[0, 0, 1]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Ls=0.1:</a:t>
            </a:r>
          </a:p>
          <a:p>
            <a:r>
              <a:rPr lang="en-US" altLang="zh-TW" dirty="0"/>
              <a:t>Happy = [0.9, 0.05, 0.05]</a:t>
            </a:r>
          </a:p>
          <a:p>
            <a:r>
              <a:rPr lang="en-US" altLang="zh-TW" dirty="0"/>
              <a:t>Sad =[0.05, 0.9, 0.05]</a:t>
            </a:r>
          </a:p>
          <a:p>
            <a:r>
              <a:rPr lang="en-US" altLang="zh-TW" dirty="0"/>
              <a:t>Angry=[0.05, 0.05, 0.9]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236C26-9CB1-44DC-8616-CA2FD249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2819"/>
            <a:ext cx="4645632" cy="16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6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D5F47-205F-471A-AEE3-D8ACC25F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Training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3B566D-095D-4AF8-A8D5-D957DE713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130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87D0B8A-62CF-4625-985C-4B2791FD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EA78BE-4465-48A8-B27D-5BC42958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English-German: standard WMT 2014 English-German dataset consisting of about 4.5 million sentence pairs, Vocabulary~37000 tokens</a:t>
            </a:r>
          </a:p>
          <a:p>
            <a:r>
              <a:rPr lang="en-US" altLang="zh-TW" dirty="0"/>
              <a:t>English-French: the significantly larger WMT 2014 English-French dataset consisting of 36M sentences and split tokens into a 32000 word-piece vocabulary </a:t>
            </a:r>
          </a:p>
          <a:p>
            <a:r>
              <a:rPr lang="en-US" altLang="zh-TW" dirty="0"/>
              <a:t>One machine with 8 NVIDIA</a:t>
            </a:r>
            <a:r>
              <a:rPr lang="zh-TW" altLang="en-US" dirty="0"/>
              <a:t> </a:t>
            </a:r>
            <a:r>
              <a:rPr lang="en-US" altLang="zh-TW" dirty="0"/>
              <a:t>P100 GPUS</a:t>
            </a:r>
          </a:p>
          <a:p>
            <a:r>
              <a:rPr lang="en-US" altLang="zh-TW" dirty="0"/>
              <a:t>Base model 12 hours, Big model 3.5 days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305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C93CAB-E583-4221-A2C3-A07D165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t=0</a:t>
            </a:r>
            <a:br>
              <a:rPr lang="en-US" altLang="zh-TW" dirty="0"/>
            </a:br>
            <a:r>
              <a:rPr lang="en-US" altLang="zh-TW" dirty="0">
                <a:solidFill>
                  <a:schemeClr val="accent1"/>
                </a:solidFill>
              </a:rPr>
              <a:t>t=1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4E44C92-F8A2-4FA0-B743-470D5E33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88" y="2594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F4A9D7-B12D-444F-A96E-11BC2F7216CC}"/>
              </a:ext>
            </a:extLst>
          </p:cNvPr>
          <p:cNvSpPr txBox="1"/>
          <p:nvPr/>
        </p:nvSpPr>
        <p:spPr>
          <a:xfrm>
            <a:off x="1556426" y="6031210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</a:rPr>
              <a:t>I     am      learning    Transformer    </a:t>
            </a:r>
            <a:r>
              <a:rPr lang="en-US" altLang="zh-TW" sz="2400" b="1" dirty="0">
                <a:solidFill>
                  <a:srgbClr val="C00000"/>
                </a:solidFill>
              </a:rPr>
              <a:t>&lt;s&gt;        Is          it      interesting  ?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1767D2-978F-4A44-B418-191DD9E5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205163"/>
            <a:ext cx="6886575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3D553B-17E6-4FF7-8351-BC11EEFD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753269"/>
            <a:ext cx="6791325" cy="176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B3FA69-8DEC-499E-ADFC-CD556D7DE7E0}"/>
              </a:ext>
            </a:extLst>
          </p:cNvPr>
          <p:cNvSpPr txBox="1"/>
          <p:nvPr/>
        </p:nvSpPr>
        <p:spPr>
          <a:xfrm>
            <a:off x="5637178" y="29085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99C582-FFD5-4FD9-B9DE-2ECA40EE3DF9}"/>
              </a:ext>
            </a:extLst>
          </p:cNvPr>
          <p:cNvSpPr txBox="1"/>
          <p:nvPr/>
        </p:nvSpPr>
        <p:spPr>
          <a:xfrm>
            <a:off x="1767192" y="365125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                                                             Is          it    interesting    ? … &lt;</a:t>
            </a:r>
            <a:r>
              <a:rPr lang="en-US" altLang="zh-TW" sz="2400" b="1" dirty="0" err="1">
                <a:solidFill>
                  <a:srgbClr val="C00000"/>
                </a:solidFill>
              </a:rPr>
              <a:t>eos</a:t>
            </a:r>
            <a:r>
              <a:rPr lang="en-US" altLang="zh-TW" sz="2400" b="1" dirty="0">
                <a:solidFill>
                  <a:srgbClr val="C00000"/>
                </a:solidFill>
              </a:rPr>
              <a:t>&gt;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A1039E1-C285-4CB7-901A-22B7916FA6BF}"/>
              </a:ext>
            </a:extLst>
          </p:cNvPr>
          <p:cNvCxnSpPr/>
          <p:nvPr/>
        </p:nvCxnSpPr>
        <p:spPr>
          <a:xfrm flipV="1">
            <a:off x="6143624" y="950254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B6F654-59D0-41DA-9A63-E2CEF0A7FA3F}"/>
              </a:ext>
            </a:extLst>
          </p:cNvPr>
          <p:cNvCxnSpPr/>
          <p:nvPr/>
        </p:nvCxnSpPr>
        <p:spPr>
          <a:xfrm flipV="1">
            <a:off x="7030462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2E51562-8B7D-4EEA-B6B4-A0481DC798B6}"/>
              </a:ext>
            </a:extLst>
          </p:cNvPr>
          <p:cNvCxnSpPr/>
          <p:nvPr/>
        </p:nvCxnSpPr>
        <p:spPr>
          <a:xfrm flipV="1">
            <a:off x="7878390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9161A1D-5AE0-42CF-BA35-8AE7A0ACDA47}"/>
              </a:ext>
            </a:extLst>
          </p:cNvPr>
          <p:cNvCxnSpPr/>
          <p:nvPr/>
        </p:nvCxnSpPr>
        <p:spPr>
          <a:xfrm flipV="1">
            <a:off x="9091104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16670EB-AA55-4C33-86A2-40F3243FC9B3}"/>
              </a:ext>
            </a:extLst>
          </p:cNvPr>
          <p:cNvCxnSpPr>
            <a:cxnSpLocks/>
          </p:cNvCxnSpPr>
          <p:nvPr/>
        </p:nvCxnSpPr>
        <p:spPr>
          <a:xfrm flipH="1" flipV="1">
            <a:off x="6143624" y="1033657"/>
            <a:ext cx="876299" cy="492458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D11E0B8-276D-4509-AE0C-B5E606E3B37B}"/>
              </a:ext>
            </a:extLst>
          </p:cNvPr>
          <p:cNvCxnSpPr>
            <a:cxnSpLocks/>
          </p:cNvCxnSpPr>
          <p:nvPr/>
        </p:nvCxnSpPr>
        <p:spPr>
          <a:xfrm flipH="1" flipV="1">
            <a:off x="6194853" y="1033657"/>
            <a:ext cx="1683537" cy="5003304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DB806B-058A-40F4-BE7B-8F8B365BD8CE}"/>
              </a:ext>
            </a:extLst>
          </p:cNvPr>
          <p:cNvCxnSpPr>
            <a:cxnSpLocks/>
          </p:cNvCxnSpPr>
          <p:nvPr/>
        </p:nvCxnSpPr>
        <p:spPr>
          <a:xfrm flipH="1" flipV="1">
            <a:off x="6149784" y="962107"/>
            <a:ext cx="2941319" cy="492910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AA6D48B-21DD-4B88-B939-530DBDBB0ED5}"/>
              </a:ext>
            </a:extLst>
          </p:cNvPr>
          <p:cNvCxnSpPr>
            <a:cxnSpLocks/>
          </p:cNvCxnSpPr>
          <p:nvPr/>
        </p:nvCxnSpPr>
        <p:spPr>
          <a:xfrm flipV="1">
            <a:off x="4340763" y="2743200"/>
            <a:ext cx="0" cy="3209294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F277964-6F86-48D6-945D-F14D4897A3BE}"/>
              </a:ext>
            </a:extLst>
          </p:cNvPr>
          <p:cNvSpPr/>
          <p:nvPr/>
        </p:nvSpPr>
        <p:spPr>
          <a:xfrm>
            <a:off x="3511685" y="1984443"/>
            <a:ext cx="1704248" cy="76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K, V</a:t>
            </a:r>
            <a:endParaRPr lang="zh-TW" altLang="en-US" sz="28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0EC766B-03CB-42F6-80B4-A86004AE0090}"/>
              </a:ext>
            </a:extLst>
          </p:cNvPr>
          <p:cNvCxnSpPr>
            <a:cxnSpLocks/>
          </p:cNvCxnSpPr>
          <p:nvPr/>
        </p:nvCxnSpPr>
        <p:spPr>
          <a:xfrm>
            <a:off x="5226472" y="2341265"/>
            <a:ext cx="520199" cy="562273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C93CAB-E583-4221-A2C3-A07D165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4E44C92-F8A2-4FA0-B743-470D5E33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88" y="2594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F4A9D7-B12D-444F-A96E-11BC2F7216CC}"/>
              </a:ext>
            </a:extLst>
          </p:cNvPr>
          <p:cNvSpPr txBox="1"/>
          <p:nvPr/>
        </p:nvSpPr>
        <p:spPr>
          <a:xfrm>
            <a:off x="1556426" y="6031210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</a:rPr>
              <a:t>I     am      learning    Transformer    </a:t>
            </a:r>
            <a:r>
              <a:rPr lang="en-US" altLang="zh-TW" sz="2400" b="1" dirty="0">
                <a:solidFill>
                  <a:srgbClr val="C00000"/>
                </a:solidFill>
              </a:rPr>
              <a:t>&lt;s&gt;        Is          it      interesting  ?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1767D2-978F-4A44-B418-191DD9E5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205163"/>
            <a:ext cx="6886575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3D553B-17E6-4FF7-8351-BC11EEFD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753269"/>
            <a:ext cx="6791325" cy="176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B3FA69-8DEC-499E-ADFC-CD556D7DE7E0}"/>
              </a:ext>
            </a:extLst>
          </p:cNvPr>
          <p:cNvSpPr txBox="1"/>
          <p:nvPr/>
        </p:nvSpPr>
        <p:spPr>
          <a:xfrm>
            <a:off x="5637178" y="29085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99C582-FFD5-4FD9-B9DE-2ECA40EE3DF9}"/>
              </a:ext>
            </a:extLst>
          </p:cNvPr>
          <p:cNvSpPr txBox="1"/>
          <p:nvPr/>
        </p:nvSpPr>
        <p:spPr>
          <a:xfrm>
            <a:off x="1776920" y="365125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                                                             Is          it    interesting    ? … &lt;</a:t>
            </a:r>
            <a:r>
              <a:rPr lang="en-US" altLang="zh-TW" sz="2400" b="1" dirty="0" err="1">
                <a:solidFill>
                  <a:srgbClr val="C00000"/>
                </a:solidFill>
              </a:rPr>
              <a:t>eos</a:t>
            </a:r>
            <a:r>
              <a:rPr lang="en-US" altLang="zh-TW" sz="2400" b="1" dirty="0">
                <a:solidFill>
                  <a:srgbClr val="C00000"/>
                </a:solidFill>
              </a:rPr>
              <a:t>&gt;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A1039E1-C285-4CB7-901A-22B7916FA6BF}"/>
              </a:ext>
            </a:extLst>
          </p:cNvPr>
          <p:cNvCxnSpPr/>
          <p:nvPr/>
        </p:nvCxnSpPr>
        <p:spPr>
          <a:xfrm flipV="1">
            <a:off x="6143624" y="950254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B6F654-59D0-41DA-9A63-E2CEF0A7FA3F}"/>
              </a:ext>
            </a:extLst>
          </p:cNvPr>
          <p:cNvCxnSpPr/>
          <p:nvPr/>
        </p:nvCxnSpPr>
        <p:spPr>
          <a:xfrm flipV="1">
            <a:off x="7030462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2E51562-8B7D-4EEA-B6B4-A0481DC798B6}"/>
              </a:ext>
            </a:extLst>
          </p:cNvPr>
          <p:cNvCxnSpPr/>
          <p:nvPr/>
        </p:nvCxnSpPr>
        <p:spPr>
          <a:xfrm flipV="1">
            <a:off x="7878390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9161A1D-5AE0-42CF-BA35-8AE7A0ACDA47}"/>
              </a:ext>
            </a:extLst>
          </p:cNvPr>
          <p:cNvCxnSpPr/>
          <p:nvPr/>
        </p:nvCxnSpPr>
        <p:spPr>
          <a:xfrm flipV="1">
            <a:off x="9091104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16670EB-AA55-4C33-86A2-40F3243FC9B3}"/>
              </a:ext>
            </a:extLst>
          </p:cNvPr>
          <p:cNvCxnSpPr>
            <a:cxnSpLocks/>
          </p:cNvCxnSpPr>
          <p:nvPr/>
        </p:nvCxnSpPr>
        <p:spPr>
          <a:xfrm flipV="1">
            <a:off x="7019924" y="1108953"/>
            <a:ext cx="858466" cy="4843541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D11E0B8-276D-4509-AE0C-B5E606E3B37B}"/>
              </a:ext>
            </a:extLst>
          </p:cNvPr>
          <p:cNvCxnSpPr>
            <a:cxnSpLocks/>
          </p:cNvCxnSpPr>
          <p:nvPr/>
        </p:nvCxnSpPr>
        <p:spPr>
          <a:xfrm flipV="1">
            <a:off x="6143624" y="1108953"/>
            <a:ext cx="1599593" cy="4843541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DB806B-058A-40F4-BE7B-8F8B365BD8CE}"/>
              </a:ext>
            </a:extLst>
          </p:cNvPr>
          <p:cNvCxnSpPr>
            <a:cxnSpLocks/>
          </p:cNvCxnSpPr>
          <p:nvPr/>
        </p:nvCxnSpPr>
        <p:spPr>
          <a:xfrm flipH="1" flipV="1">
            <a:off x="7878390" y="1103202"/>
            <a:ext cx="1212714" cy="4776505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D10DD0-10AA-4274-9627-F3B6AD16FFE8}"/>
              </a:ext>
            </a:extLst>
          </p:cNvPr>
          <p:cNvSpPr/>
          <p:nvPr/>
        </p:nvSpPr>
        <p:spPr>
          <a:xfrm>
            <a:off x="7237379" y="214009"/>
            <a:ext cx="1605034" cy="7362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C93CAB-E583-4221-A2C3-A07D165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4E44C92-F8A2-4FA0-B743-470D5E33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88" y="2594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F4A9D7-B12D-444F-A96E-11BC2F7216CC}"/>
              </a:ext>
            </a:extLst>
          </p:cNvPr>
          <p:cNvSpPr txBox="1"/>
          <p:nvPr/>
        </p:nvSpPr>
        <p:spPr>
          <a:xfrm>
            <a:off x="1556426" y="6031210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</a:rPr>
              <a:t>I     am      learning    Transformer    </a:t>
            </a:r>
            <a:r>
              <a:rPr lang="en-US" altLang="zh-TW" sz="2400" b="1" dirty="0">
                <a:solidFill>
                  <a:srgbClr val="C00000"/>
                </a:solidFill>
              </a:rPr>
              <a:t>&lt;s&gt;        Is          it      interesting  ?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1767D2-978F-4A44-B418-191DD9E5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205163"/>
            <a:ext cx="6886575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3D553B-17E6-4FF7-8351-BC11EEFD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753269"/>
            <a:ext cx="6791325" cy="176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B3FA69-8DEC-499E-ADFC-CD556D7DE7E0}"/>
              </a:ext>
            </a:extLst>
          </p:cNvPr>
          <p:cNvSpPr txBox="1"/>
          <p:nvPr/>
        </p:nvSpPr>
        <p:spPr>
          <a:xfrm>
            <a:off x="5637178" y="29085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99C582-FFD5-4FD9-B9DE-2ECA40EE3DF9}"/>
              </a:ext>
            </a:extLst>
          </p:cNvPr>
          <p:cNvSpPr txBox="1"/>
          <p:nvPr/>
        </p:nvSpPr>
        <p:spPr>
          <a:xfrm>
            <a:off x="1767192" y="365125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                                                             Is          it                             ?    … &lt;</a:t>
            </a:r>
            <a:r>
              <a:rPr lang="en-US" altLang="zh-TW" sz="2400" b="1" dirty="0" err="1">
                <a:solidFill>
                  <a:srgbClr val="C00000"/>
                </a:solidFill>
              </a:rPr>
              <a:t>eos</a:t>
            </a:r>
            <a:r>
              <a:rPr lang="en-US" altLang="zh-TW" sz="2400" b="1" dirty="0">
                <a:solidFill>
                  <a:srgbClr val="C00000"/>
                </a:solidFill>
              </a:rPr>
              <a:t>&gt;   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A1039E1-C285-4CB7-901A-22B7916FA6BF}"/>
              </a:ext>
            </a:extLst>
          </p:cNvPr>
          <p:cNvCxnSpPr/>
          <p:nvPr/>
        </p:nvCxnSpPr>
        <p:spPr>
          <a:xfrm flipV="1">
            <a:off x="6143624" y="950254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B6F654-59D0-41DA-9A63-E2CEF0A7FA3F}"/>
              </a:ext>
            </a:extLst>
          </p:cNvPr>
          <p:cNvCxnSpPr/>
          <p:nvPr/>
        </p:nvCxnSpPr>
        <p:spPr>
          <a:xfrm flipV="1">
            <a:off x="7030462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2E51562-8B7D-4EEA-B6B4-A0481DC798B6}"/>
              </a:ext>
            </a:extLst>
          </p:cNvPr>
          <p:cNvCxnSpPr/>
          <p:nvPr/>
        </p:nvCxnSpPr>
        <p:spPr>
          <a:xfrm flipV="1">
            <a:off x="7878390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9161A1D-5AE0-42CF-BA35-8AE7A0ACDA47}"/>
              </a:ext>
            </a:extLst>
          </p:cNvPr>
          <p:cNvCxnSpPr/>
          <p:nvPr/>
        </p:nvCxnSpPr>
        <p:spPr>
          <a:xfrm flipV="1">
            <a:off x="9091104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16670EB-AA55-4C33-86A2-40F3243FC9B3}"/>
              </a:ext>
            </a:extLst>
          </p:cNvPr>
          <p:cNvCxnSpPr>
            <a:cxnSpLocks/>
          </p:cNvCxnSpPr>
          <p:nvPr/>
        </p:nvCxnSpPr>
        <p:spPr>
          <a:xfrm flipV="1">
            <a:off x="7019924" y="1108953"/>
            <a:ext cx="858466" cy="4843541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D11E0B8-276D-4509-AE0C-B5E606E3B37B}"/>
              </a:ext>
            </a:extLst>
          </p:cNvPr>
          <p:cNvCxnSpPr>
            <a:cxnSpLocks/>
          </p:cNvCxnSpPr>
          <p:nvPr/>
        </p:nvCxnSpPr>
        <p:spPr>
          <a:xfrm flipV="1">
            <a:off x="6143624" y="1108953"/>
            <a:ext cx="1599593" cy="4843541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DB806B-058A-40F4-BE7B-8F8B365BD8CE}"/>
              </a:ext>
            </a:extLst>
          </p:cNvPr>
          <p:cNvCxnSpPr>
            <a:cxnSpLocks/>
          </p:cNvCxnSpPr>
          <p:nvPr/>
        </p:nvCxnSpPr>
        <p:spPr>
          <a:xfrm flipH="1" flipV="1">
            <a:off x="7878390" y="1108953"/>
            <a:ext cx="1212714" cy="4776505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24311B-3FE3-4C3A-BF8E-C6B23DEFB90A}"/>
              </a:ext>
            </a:extLst>
          </p:cNvPr>
          <p:cNvSpPr txBox="1"/>
          <p:nvPr/>
        </p:nvSpPr>
        <p:spPr>
          <a:xfrm>
            <a:off x="7276591" y="320463"/>
            <a:ext cx="166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6">
                    <a:lumMod val="75000"/>
                  </a:schemeClr>
                </a:solidFill>
              </a:rPr>
              <a:t>difficult</a:t>
            </a:r>
            <a:endParaRPr lang="zh-TW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9A76C72-5BE0-4A9E-8B13-96EDF337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Inference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BABF30-42F3-4F26-A591-26FB3A2F4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490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C93CAB-E583-4221-A2C3-A07D165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t=0</a:t>
            </a:r>
            <a:br>
              <a:rPr lang="en-US" altLang="zh-TW" dirty="0"/>
            </a:br>
            <a:r>
              <a:rPr lang="en-US" altLang="zh-TW" dirty="0">
                <a:solidFill>
                  <a:schemeClr val="accent1"/>
                </a:solidFill>
              </a:rPr>
              <a:t>t=1~n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4E44C92-F8A2-4FA0-B743-470D5E33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88" y="2594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F4A9D7-B12D-444F-A96E-11BC2F7216CC}"/>
              </a:ext>
            </a:extLst>
          </p:cNvPr>
          <p:cNvSpPr txBox="1"/>
          <p:nvPr/>
        </p:nvSpPr>
        <p:spPr>
          <a:xfrm>
            <a:off x="1556426" y="6031210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</a:rPr>
              <a:t>I     am      learning    Transformer    </a:t>
            </a:r>
            <a:r>
              <a:rPr lang="en-US" altLang="zh-TW" sz="2400" b="1" dirty="0">
                <a:solidFill>
                  <a:srgbClr val="A8187F"/>
                </a:solidFill>
              </a:rPr>
              <a:t>&lt;s&gt;        Is          he            a</a:t>
            </a:r>
            <a:endParaRPr lang="zh-TW" altLang="en-US" sz="2400" b="1" dirty="0">
              <a:solidFill>
                <a:srgbClr val="A8187F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1767D2-978F-4A44-B418-191DD9E5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205163"/>
            <a:ext cx="6886575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3D553B-17E6-4FF7-8351-BC11EEFD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753269"/>
            <a:ext cx="6791325" cy="176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B3FA69-8DEC-499E-ADFC-CD556D7DE7E0}"/>
              </a:ext>
            </a:extLst>
          </p:cNvPr>
          <p:cNvSpPr txBox="1"/>
          <p:nvPr/>
        </p:nvSpPr>
        <p:spPr>
          <a:xfrm>
            <a:off x="5637178" y="29085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99C582-FFD5-4FD9-B9DE-2ECA40EE3DF9}"/>
              </a:ext>
            </a:extLst>
          </p:cNvPr>
          <p:cNvSpPr txBox="1"/>
          <p:nvPr/>
        </p:nvSpPr>
        <p:spPr>
          <a:xfrm>
            <a:off x="1767192" y="365125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                                                             </a:t>
            </a:r>
            <a:r>
              <a:rPr lang="en-US" altLang="zh-TW" sz="2400" b="1" dirty="0">
                <a:solidFill>
                  <a:srgbClr val="A8187F"/>
                </a:solidFill>
              </a:rPr>
              <a:t>Is         he         a          student … &lt;</a:t>
            </a:r>
            <a:r>
              <a:rPr lang="en-US" altLang="zh-TW" sz="2400" b="1" dirty="0" err="1">
                <a:solidFill>
                  <a:srgbClr val="A8187F"/>
                </a:solidFill>
              </a:rPr>
              <a:t>eos</a:t>
            </a:r>
            <a:r>
              <a:rPr lang="en-US" altLang="zh-TW" sz="2400" b="1" dirty="0">
                <a:solidFill>
                  <a:srgbClr val="A8187F"/>
                </a:solidFill>
              </a:rPr>
              <a:t>&gt;</a:t>
            </a:r>
            <a:endParaRPr lang="zh-TW" altLang="en-US" sz="2400" b="1" dirty="0">
              <a:solidFill>
                <a:srgbClr val="A8187F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A1039E1-C285-4CB7-901A-22B7916FA6BF}"/>
              </a:ext>
            </a:extLst>
          </p:cNvPr>
          <p:cNvCxnSpPr/>
          <p:nvPr/>
        </p:nvCxnSpPr>
        <p:spPr>
          <a:xfrm flipV="1">
            <a:off x="6143624" y="950254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B6F654-59D0-41DA-9A63-E2CEF0A7FA3F}"/>
              </a:ext>
            </a:extLst>
          </p:cNvPr>
          <p:cNvCxnSpPr/>
          <p:nvPr/>
        </p:nvCxnSpPr>
        <p:spPr>
          <a:xfrm flipV="1">
            <a:off x="7030462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2E51562-8B7D-4EEA-B6B4-A0481DC798B6}"/>
              </a:ext>
            </a:extLst>
          </p:cNvPr>
          <p:cNvCxnSpPr/>
          <p:nvPr/>
        </p:nvCxnSpPr>
        <p:spPr>
          <a:xfrm flipV="1">
            <a:off x="7878390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9161A1D-5AE0-42CF-BA35-8AE7A0ACDA47}"/>
              </a:ext>
            </a:extLst>
          </p:cNvPr>
          <p:cNvCxnSpPr/>
          <p:nvPr/>
        </p:nvCxnSpPr>
        <p:spPr>
          <a:xfrm flipV="1">
            <a:off x="9091104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16670EB-AA55-4C33-86A2-40F3243FC9B3}"/>
              </a:ext>
            </a:extLst>
          </p:cNvPr>
          <p:cNvCxnSpPr>
            <a:cxnSpLocks/>
          </p:cNvCxnSpPr>
          <p:nvPr/>
        </p:nvCxnSpPr>
        <p:spPr>
          <a:xfrm flipH="1" flipV="1">
            <a:off x="6143624" y="1027906"/>
            <a:ext cx="876299" cy="4924588"/>
          </a:xfrm>
          <a:prstGeom prst="line">
            <a:avLst/>
          </a:prstGeom>
          <a:ln w="34925">
            <a:solidFill>
              <a:schemeClr val="accent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BBB7358-CC22-4CD4-ADDF-1DF6F57BB699}"/>
              </a:ext>
            </a:extLst>
          </p:cNvPr>
          <p:cNvCxnSpPr>
            <a:cxnSpLocks/>
          </p:cNvCxnSpPr>
          <p:nvPr/>
        </p:nvCxnSpPr>
        <p:spPr>
          <a:xfrm flipH="1" flipV="1">
            <a:off x="7038870" y="1027906"/>
            <a:ext cx="876299" cy="4924588"/>
          </a:xfrm>
          <a:prstGeom prst="line">
            <a:avLst/>
          </a:prstGeom>
          <a:ln w="34925">
            <a:solidFill>
              <a:schemeClr val="accent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4DDDB78-2F31-424F-A4E2-55CEDFB65AC9}"/>
              </a:ext>
            </a:extLst>
          </p:cNvPr>
          <p:cNvCxnSpPr>
            <a:cxnSpLocks/>
          </p:cNvCxnSpPr>
          <p:nvPr/>
        </p:nvCxnSpPr>
        <p:spPr>
          <a:xfrm flipH="1" flipV="1">
            <a:off x="7909349" y="966706"/>
            <a:ext cx="1127952" cy="4985788"/>
          </a:xfrm>
          <a:prstGeom prst="line">
            <a:avLst/>
          </a:prstGeom>
          <a:ln w="34925">
            <a:solidFill>
              <a:schemeClr val="accent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8CE962C-0088-497A-BDA6-0867AF760AB9}"/>
              </a:ext>
            </a:extLst>
          </p:cNvPr>
          <p:cNvCxnSpPr>
            <a:cxnSpLocks/>
          </p:cNvCxnSpPr>
          <p:nvPr/>
        </p:nvCxnSpPr>
        <p:spPr>
          <a:xfrm flipV="1">
            <a:off x="4340763" y="2743200"/>
            <a:ext cx="0" cy="3209294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C467F0A-0BEC-483D-82B1-3CD284437A3E}"/>
              </a:ext>
            </a:extLst>
          </p:cNvPr>
          <p:cNvSpPr/>
          <p:nvPr/>
        </p:nvSpPr>
        <p:spPr>
          <a:xfrm>
            <a:off x="3511685" y="1984443"/>
            <a:ext cx="1704248" cy="76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K, V</a:t>
            </a:r>
            <a:endParaRPr lang="zh-TW" altLang="en-US" sz="28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DB355B7-F09F-4365-81C1-C80FC7CC8AC9}"/>
              </a:ext>
            </a:extLst>
          </p:cNvPr>
          <p:cNvCxnSpPr>
            <a:cxnSpLocks/>
          </p:cNvCxnSpPr>
          <p:nvPr/>
        </p:nvCxnSpPr>
        <p:spPr>
          <a:xfrm>
            <a:off x="5226472" y="2341265"/>
            <a:ext cx="520199" cy="562273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FD252CC-416D-4BFC-8F6A-2F73CF8001F8}"/>
              </a:ext>
            </a:extLst>
          </p:cNvPr>
          <p:cNvSpPr txBox="1"/>
          <p:nvPr/>
        </p:nvSpPr>
        <p:spPr>
          <a:xfrm>
            <a:off x="1767192" y="-16520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                                                             Is          it    interesting    ? … &lt;</a:t>
            </a:r>
            <a:r>
              <a:rPr lang="en-US" altLang="zh-TW" sz="2400" b="1" dirty="0" err="1">
                <a:solidFill>
                  <a:srgbClr val="C00000"/>
                </a:solidFill>
              </a:rPr>
              <a:t>eos</a:t>
            </a:r>
            <a:r>
              <a:rPr lang="en-US" altLang="zh-TW" sz="2400" b="1" dirty="0">
                <a:solidFill>
                  <a:srgbClr val="C00000"/>
                </a:solidFill>
              </a:rPr>
              <a:t>&gt;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en-US" altLang="zh-TW" dirty="0" err="1"/>
              <a:t>Embeddings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Word embedding</a:t>
            </a:r>
            <a:r>
              <a:rPr lang="zh-TW" altLang="en-US" dirty="0"/>
              <a:t>與過去使用的詞向量差異點：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可以做語意運算</a:t>
            </a:r>
            <a:r>
              <a:rPr lang="en-US" altLang="zh-TW" dirty="0"/>
              <a:t>: king + woman – man = queen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 page </a:t>
            </a:r>
            <a:fld id="{D70EB0E5-16CA-4BE3-AFB8-FE2902D1CFF8}" type="slidenum">
              <a:rPr lang="en-US" altLang="zh-TW" smtClean="0"/>
              <a:pPr/>
              <a:t>8</a:t>
            </a:fld>
            <a:endParaRPr lang="en-US" altLang="zh-TW" dirty="0"/>
          </a:p>
        </p:txBody>
      </p:sp>
      <p:pic>
        <p:nvPicPr>
          <p:cNvPr id="26626" name="Picture 2" descr="Image result for word embed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99" y="2996952"/>
            <a:ext cx="8594602" cy="30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0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C93CAB-E583-4221-A2C3-A07D165B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4E44C92-F8A2-4FA0-B743-470D5E33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88" y="2594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F4A9D7-B12D-444F-A96E-11BC2F7216CC}"/>
              </a:ext>
            </a:extLst>
          </p:cNvPr>
          <p:cNvSpPr txBox="1"/>
          <p:nvPr/>
        </p:nvSpPr>
        <p:spPr>
          <a:xfrm>
            <a:off x="1556426" y="6031210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</a:rPr>
              <a:t>I     am      learning    Transformer    </a:t>
            </a:r>
            <a:r>
              <a:rPr lang="en-US" altLang="zh-TW" sz="2400" b="1" dirty="0">
                <a:solidFill>
                  <a:srgbClr val="A8187F"/>
                </a:solidFill>
              </a:rPr>
              <a:t>&lt;s&gt;        Is          he            a</a:t>
            </a:r>
            <a:endParaRPr lang="zh-TW" altLang="en-US" sz="2400" b="1" dirty="0">
              <a:solidFill>
                <a:srgbClr val="A8187F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1767D2-978F-4A44-B418-191DD9E5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205163"/>
            <a:ext cx="6886575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3D553B-17E6-4FF7-8351-BC11EEFD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753269"/>
            <a:ext cx="6791325" cy="176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B3FA69-8DEC-499E-ADFC-CD556D7DE7E0}"/>
              </a:ext>
            </a:extLst>
          </p:cNvPr>
          <p:cNvSpPr txBox="1"/>
          <p:nvPr/>
        </p:nvSpPr>
        <p:spPr>
          <a:xfrm>
            <a:off x="5637178" y="29085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99C582-FFD5-4FD9-B9DE-2ECA40EE3DF9}"/>
              </a:ext>
            </a:extLst>
          </p:cNvPr>
          <p:cNvSpPr txBox="1"/>
          <p:nvPr/>
        </p:nvSpPr>
        <p:spPr>
          <a:xfrm>
            <a:off x="1767192" y="365125"/>
            <a:ext cx="99370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                                                             </a:t>
            </a:r>
            <a:r>
              <a:rPr lang="en-US" altLang="zh-TW" sz="2400" b="1" dirty="0">
                <a:solidFill>
                  <a:srgbClr val="A8187F"/>
                </a:solidFill>
              </a:rPr>
              <a:t>Is         he         a          student  … &lt;</a:t>
            </a:r>
            <a:r>
              <a:rPr lang="en-US" altLang="zh-TW" sz="2400" b="1" dirty="0" err="1">
                <a:solidFill>
                  <a:srgbClr val="A8187F"/>
                </a:solidFill>
              </a:rPr>
              <a:t>eos</a:t>
            </a:r>
            <a:r>
              <a:rPr lang="en-US" altLang="zh-TW" sz="2400" b="1" dirty="0">
                <a:solidFill>
                  <a:srgbClr val="A8187F"/>
                </a:solidFill>
              </a:rPr>
              <a:t>&gt;</a:t>
            </a:r>
            <a:endParaRPr lang="zh-TW" altLang="en-US" sz="2400" b="1" dirty="0">
              <a:solidFill>
                <a:srgbClr val="A8187F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A1039E1-C285-4CB7-901A-22B7916FA6BF}"/>
              </a:ext>
            </a:extLst>
          </p:cNvPr>
          <p:cNvCxnSpPr/>
          <p:nvPr/>
        </p:nvCxnSpPr>
        <p:spPr>
          <a:xfrm flipV="1">
            <a:off x="6143624" y="950254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B6F654-59D0-41DA-9A63-E2CEF0A7FA3F}"/>
              </a:ext>
            </a:extLst>
          </p:cNvPr>
          <p:cNvCxnSpPr/>
          <p:nvPr/>
        </p:nvCxnSpPr>
        <p:spPr>
          <a:xfrm flipV="1">
            <a:off x="7030462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2E51562-8B7D-4EEA-B6B4-A0481DC798B6}"/>
              </a:ext>
            </a:extLst>
          </p:cNvPr>
          <p:cNvCxnSpPr/>
          <p:nvPr/>
        </p:nvCxnSpPr>
        <p:spPr>
          <a:xfrm flipV="1">
            <a:off x="7878390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9161A1D-5AE0-42CF-BA35-8AE7A0ACDA47}"/>
              </a:ext>
            </a:extLst>
          </p:cNvPr>
          <p:cNvCxnSpPr/>
          <p:nvPr/>
        </p:nvCxnSpPr>
        <p:spPr>
          <a:xfrm flipV="1">
            <a:off x="9091104" y="927880"/>
            <a:ext cx="0" cy="5002240"/>
          </a:xfrm>
          <a:prstGeom prst="line">
            <a:avLst/>
          </a:prstGeom>
          <a:ln w="3492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16670EB-AA55-4C33-86A2-40F3243FC9B3}"/>
              </a:ext>
            </a:extLst>
          </p:cNvPr>
          <p:cNvCxnSpPr>
            <a:cxnSpLocks/>
          </p:cNvCxnSpPr>
          <p:nvPr/>
        </p:nvCxnSpPr>
        <p:spPr>
          <a:xfrm flipH="1" flipV="1">
            <a:off x="6143624" y="1027906"/>
            <a:ext cx="876299" cy="4924588"/>
          </a:xfrm>
          <a:prstGeom prst="line">
            <a:avLst/>
          </a:prstGeom>
          <a:ln w="34925">
            <a:solidFill>
              <a:schemeClr val="accent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BBB7358-CC22-4CD4-ADDF-1DF6F57BB699}"/>
              </a:ext>
            </a:extLst>
          </p:cNvPr>
          <p:cNvCxnSpPr>
            <a:cxnSpLocks/>
          </p:cNvCxnSpPr>
          <p:nvPr/>
        </p:nvCxnSpPr>
        <p:spPr>
          <a:xfrm flipH="1" flipV="1">
            <a:off x="7038870" y="1027906"/>
            <a:ext cx="876299" cy="4924588"/>
          </a:xfrm>
          <a:prstGeom prst="line">
            <a:avLst/>
          </a:prstGeom>
          <a:ln w="34925">
            <a:solidFill>
              <a:schemeClr val="accent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4DDDB78-2F31-424F-A4E2-55CEDFB65AC9}"/>
              </a:ext>
            </a:extLst>
          </p:cNvPr>
          <p:cNvCxnSpPr>
            <a:cxnSpLocks/>
          </p:cNvCxnSpPr>
          <p:nvPr/>
        </p:nvCxnSpPr>
        <p:spPr>
          <a:xfrm flipH="1" flipV="1">
            <a:off x="7909349" y="966706"/>
            <a:ext cx="1127952" cy="4985788"/>
          </a:xfrm>
          <a:prstGeom prst="line">
            <a:avLst/>
          </a:prstGeom>
          <a:ln w="34925">
            <a:solidFill>
              <a:schemeClr val="accent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821FA35-96EF-4EB7-A801-98EDDF696936}"/>
              </a:ext>
            </a:extLst>
          </p:cNvPr>
          <p:cNvSpPr/>
          <p:nvPr/>
        </p:nvSpPr>
        <p:spPr>
          <a:xfrm>
            <a:off x="2655651" y="3035030"/>
            <a:ext cx="3392717" cy="24221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595F3BA-EB5D-463B-B024-61214553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052" y="1545769"/>
            <a:ext cx="2962275" cy="211455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ED5D086-2136-4879-8F7D-38ECFD4D0014}"/>
              </a:ext>
            </a:extLst>
          </p:cNvPr>
          <p:cNvCxnSpPr/>
          <p:nvPr/>
        </p:nvCxnSpPr>
        <p:spPr>
          <a:xfrm>
            <a:off x="5442372" y="3205163"/>
            <a:ext cx="6051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2537D21-7AA4-461D-81EB-49B2F529DC02}"/>
              </a:ext>
            </a:extLst>
          </p:cNvPr>
          <p:cNvCxnSpPr>
            <a:cxnSpLocks/>
          </p:cNvCxnSpPr>
          <p:nvPr/>
        </p:nvCxnSpPr>
        <p:spPr>
          <a:xfrm>
            <a:off x="5442372" y="2987912"/>
            <a:ext cx="15775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BAD9707-1D79-4474-A9D2-2590EB51AFA4}"/>
              </a:ext>
            </a:extLst>
          </p:cNvPr>
          <p:cNvCxnSpPr>
            <a:cxnSpLocks/>
          </p:cNvCxnSpPr>
          <p:nvPr/>
        </p:nvCxnSpPr>
        <p:spPr>
          <a:xfrm>
            <a:off x="5442372" y="2773903"/>
            <a:ext cx="24360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1E4B78D-EE8A-445D-A455-521BBCF67DC7}"/>
              </a:ext>
            </a:extLst>
          </p:cNvPr>
          <p:cNvCxnSpPr>
            <a:cxnSpLocks/>
          </p:cNvCxnSpPr>
          <p:nvPr/>
        </p:nvCxnSpPr>
        <p:spPr>
          <a:xfrm flipV="1">
            <a:off x="5442372" y="2574654"/>
            <a:ext cx="3648732" cy="1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0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2FC88-6DA3-4D0D-9913-0C2E3C4A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 Decoder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2ABA2-88F2-44C2-8CF6-5A06B779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879350-5E67-45FD-A24F-B261AD5D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958" y="57509"/>
            <a:ext cx="4028639" cy="66424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6AEC1F-8431-40D1-B431-267051A9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0" y="1444908"/>
            <a:ext cx="5694872" cy="5112772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8A70D0B-E613-43C6-A8FC-95BB2B1F593B}"/>
              </a:ext>
            </a:extLst>
          </p:cNvPr>
          <p:cNvCxnSpPr/>
          <p:nvPr/>
        </p:nvCxnSpPr>
        <p:spPr>
          <a:xfrm>
            <a:off x="2449902" y="5101087"/>
            <a:ext cx="7131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1AA03FE-505E-4878-AB03-C30507ACD72A}"/>
              </a:ext>
            </a:extLst>
          </p:cNvPr>
          <p:cNvCxnSpPr/>
          <p:nvPr/>
        </p:nvCxnSpPr>
        <p:spPr>
          <a:xfrm>
            <a:off x="2806460" y="4477110"/>
            <a:ext cx="7131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2213882-B13F-4CD6-99A7-7255267E0815}"/>
              </a:ext>
            </a:extLst>
          </p:cNvPr>
          <p:cNvCxnSpPr/>
          <p:nvPr/>
        </p:nvCxnSpPr>
        <p:spPr>
          <a:xfrm>
            <a:off x="2806459" y="3712234"/>
            <a:ext cx="7131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5AA2878-EA3C-4F4A-9297-ADE936FF934F}"/>
              </a:ext>
            </a:extLst>
          </p:cNvPr>
          <p:cNvSpPr/>
          <p:nvPr/>
        </p:nvSpPr>
        <p:spPr>
          <a:xfrm>
            <a:off x="1213449" y="4951562"/>
            <a:ext cx="1236453" cy="322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Key Mask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698770F-33BF-4E80-B91F-05436FA1A617}"/>
              </a:ext>
            </a:extLst>
          </p:cNvPr>
          <p:cNvSpPr/>
          <p:nvPr/>
        </p:nvSpPr>
        <p:spPr>
          <a:xfrm>
            <a:off x="1213449" y="4317526"/>
            <a:ext cx="1587259" cy="322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Future Mask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B869247-9B10-4187-9ECF-0AD0CE50FAFF}"/>
              </a:ext>
            </a:extLst>
          </p:cNvPr>
          <p:cNvSpPr/>
          <p:nvPr/>
        </p:nvSpPr>
        <p:spPr>
          <a:xfrm>
            <a:off x="1380227" y="3550755"/>
            <a:ext cx="1420482" cy="322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Query Mask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6042269-7E2F-4CE8-A843-AF5767F24143}"/>
              </a:ext>
            </a:extLst>
          </p:cNvPr>
          <p:cNvSpPr/>
          <p:nvPr/>
        </p:nvSpPr>
        <p:spPr>
          <a:xfrm>
            <a:off x="712400" y="3925528"/>
            <a:ext cx="2114908" cy="94480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K, Q, Future Mask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3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7C34BF5-7883-497D-BFC3-CB33894A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4" y="724799"/>
            <a:ext cx="5534025" cy="23526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B4AFA6-7E75-4D31-AFCB-F7F3E08B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https://miro.medium.com/max/1400/1*nImdJcBlJxxBN8oKYVufWw.png">
            <a:extLst>
              <a:ext uri="{FF2B5EF4-FFF2-40B4-BE49-F238E27FC236}">
                <a16:creationId xmlns:a16="http://schemas.microsoft.com/office/drawing/2014/main" id="{9819663A-5FEC-4AFB-93FA-46D43BC1F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" y="4408847"/>
            <a:ext cx="5455929" cy="23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5A092C5-087B-4DD1-A4AA-4062341123FE}"/>
              </a:ext>
            </a:extLst>
          </p:cNvPr>
          <p:cNvSpPr/>
          <p:nvPr/>
        </p:nvSpPr>
        <p:spPr>
          <a:xfrm>
            <a:off x="3588589" y="4028536"/>
            <a:ext cx="1667773" cy="2829464"/>
          </a:xfrm>
          <a:prstGeom prst="round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 descr="https://miro.medium.com/max/1400/1*XivX3U_zvm10urrrQdUibQ.png">
            <a:extLst>
              <a:ext uri="{FF2B5EF4-FFF2-40B4-BE49-F238E27FC236}">
                <a16:creationId xmlns:a16="http://schemas.microsoft.com/office/drawing/2014/main" id="{B0ADF888-7F95-4E0C-9788-72BC2AE6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31" y="724799"/>
            <a:ext cx="5522709" cy="235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7134B30-BBEB-4AB9-8E67-50D75EAFDF26}"/>
              </a:ext>
            </a:extLst>
          </p:cNvPr>
          <p:cNvSpPr/>
          <p:nvPr/>
        </p:nvSpPr>
        <p:spPr>
          <a:xfrm rot="10800000">
            <a:off x="6887531" y="701975"/>
            <a:ext cx="4553149" cy="1446422"/>
          </a:xfrm>
          <a:prstGeom prst="rtTriangl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EEC30ABA-E7AB-4FD7-8EAD-B081015433BD}"/>
              </a:ext>
            </a:extLst>
          </p:cNvPr>
          <p:cNvSpPr/>
          <p:nvPr/>
        </p:nvSpPr>
        <p:spPr>
          <a:xfrm rot="10800000">
            <a:off x="6887531" y="1837786"/>
            <a:ext cx="4553149" cy="1446422"/>
          </a:xfrm>
          <a:prstGeom prst="rtTriangl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A40FA2-D515-4F1A-9318-C454EEF74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331" y="4409400"/>
            <a:ext cx="5455929" cy="2297233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C7FB1FE-6E2F-4F9E-B593-0813A9C82ED0}"/>
              </a:ext>
            </a:extLst>
          </p:cNvPr>
          <p:cNvSpPr/>
          <p:nvPr/>
        </p:nvSpPr>
        <p:spPr>
          <a:xfrm>
            <a:off x="5790732" y="6246618"/>
            <a:ext cx="5255905" cy="478361"/>
          </a:xfrm>
          <a:prstGeom prst="round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570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D7264-2025-4093-BCA1-DE6B1C9E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 Encoder?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88A36-5CBC-4DB3-A1A4-CB5C4F8A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91" y="1526575"/>
            <a:ext cx="10515600" cy="5213531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Yes, but for different purpose</a:t>
            </a:r>
          </a:p>
          <a:p>
            <a:r>
              <a:rPr lang="en-US" altLang="zh-TW" dirty="0"/>
              <a:t>Masked attention on padding</a:t>
            </a:r>
          </a:p>
          <a:p>
            <a:r>
              <a:rPr lang="en-US" altLang="zh-TW" dirty="0"/>
              <a:t>Example: </a:t>
            </a:r>
            <a:br>
              <a:rPr lang="en-US" altLang="zh-TW" dirty="0"/>
            </a:br>
            <a:r>
              <a:rPr lang="en-US" altLang="zh-TW" dirty="0"/>
              <a:t>vector = [2, 0.5, 0.8, 1, </a:t>
            </a:r>
            <a:r>
              <a:rPr lang="en-US" altLang="zh-TW" dirty="0">
                <a:solidFill>
                  <a:srgbClr val="C00000"/>
                </a:solidFill>
              </a:rPr>
              <a:t>0, 0, 0, 0</a:t>
            </a:r>
            <a:r>
              <a:rPr lang="en-US" altLang="zh-TW" dirty="0"/>
              <a:t>] (</a:t>
            </a:r>
            <a:r>
              <a:rPr lang="en-US" altLang="zh-TW" dirty="0">
                <a:solidFill>
                  <a:srgbClr val="C00000"/>
                </a:solidFill>
              </a:rPr>
              <a:t>padded</a:t>
            </a:r>
            <a:r>
              <a:rPr lang="en-US" altLang="zh-TW" dirty="0"/>
              <a:t>), </a:t>
            </a:r>
            <a:br>
              <a:rPr lang="en-US" altLang="zh-TW" dirty="0"/>
            </a:br>
            <a:r>
              <a:rPr lang="en-US" altLang="zh-TW" dirty="0" err="1"/>
              <a:t>softmax</a:t>
            </a:r>
            <a:r>
              <a:rPr lang="en-US" altLang="zh-TW" dirty="0"/>
              <a:t> = [0.41, 0.09, 0.12, 0.15, </a:t>
            </a:r>
            <a:r>
              <a:rPr lang="en-US" altLang="zh-TW" dirty="0">
                <a:solidFill>
                  <a:srgbClr val="C00000"/>
                </a:solidFill>
              </a:rPr>
              <a:t>0.06, 0.06, 0.06, 0.06</a:t>
            </a:r>
            <a:r>
              <a:rPr lang="en-US" altLang="zh-TW" dirty="0"/>
              <a:t>]</a:t>
            </a:r>
          </a:p>
          <a:p>
            <a:endParaRPr lang="en-US" altLang="zh-TW" dirty="0"/>
          </a:p>
          <a:p>
            <a:r>
              <a:rPr lang="en-US" altLang="zh-TW" dirty="0"/>
              <a:t>Masking before </a:t>
            </a:r>
            <a:r>
              <a:rPr lang="en-US" altLang="zh-TW" dirty="0" err="1"/>
              <a:t>softmax</a:t>
            </a:r>
            <a:r>
              <a:rPr lang="en-US" altLang="zh-TW" dirty="0"/>
              <a:t>: </a:t>
            </a:r>
            <a:br>
              <a:rPr lang="en-US" altLang="zh-TW" dirty="0"/>
            </a:br>
            <a:r>
              <a:rPr lang="en-US" altLang="zh-TW" dirty="0"/>
              <a:t>set padded values to -inf </a:t>
            </a:r>
            <a:br>
              <a:rPr lang="en-US" altLang="zh-TW" dirty="0"/>
            </a:br>
            <a:r>
              <a:rPr lang="en-US" altLang="zh-TW" dirty="0"/>
              <a:t>masking = [2, 0.5, 0.8, 1, </a:t>
            </a:r>
            <a:r>
              <a:rPr lang="en-US" altLang="zh-TW" dirty="0">
                <a:solidFill>
                  <a:srgbClr val="C00000"/>
                </a:solidFill>
              </a:rPr>
              <a:t>-1e9, -1e9, -1e9, -1e9</a:t>
            </a:r>
            <a:r>
              <a:rPr lang="en-US" altLang="zh-TW" dirty="0"/>
              <a:t>] </a:t>
            </a:r>
            <a:br>
              <a:rPr lang="en-US" altLang="zh-TW" dirty="0"/>
            </a:br>
            <a:r>
              <a:rPr lang="en-US" altLang="zh-TW" dirty="0" err="1"/>
              <a:t>softmax</a:t>
            </a:r>
            <a:r>
              <a:rPr lang="en-US" altLang="zh-TW" dirty="0"/>
              <a:t> = [0.53, 0.12, 0.16, 0.19, </a:t>
            </a:r>
            <a:r>
              <a:rPr lang="en-US" altLang="zh-TW" dirty="0">
                <a:solidFill>
                  <a:srgbClr val="C00000"/>
                </a:solidFill>
              </a:rPr>
              <a:t>0, 0, 0, 0</a:t>
            </a:r>
            <a:r>
              <a:rPr lang="en-US" altLang="zh-TW" dirty="0"/>
              <a:t>]</a:t>
            </a:r>
          </a:p>
          <a:p>
            <a:endParaRPr lang="en-US" altLang="zh-TW" dirty="0"/>
          </a:p>
          <a:p>
            <a:r>
              <a:rPr lang="en-US" altLang="zh-TW" b="1" dirty="0"/>
              <a:t>Please refer to LAB codes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34750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2C31956-D695-4FEA-A1E2-B4E56117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470037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dirty="0"/>
              <a:t>Transformer for Tasks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6D1E08-5BDE-4979-8350-A7C59B727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585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4D44386-A718-4AED-B2F6-CB017BCB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4" y="176373"/>
            <a:ext cx="10290871" cy="65523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B8F7B0-2CFB-49B5-9632-1882A55A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for Translation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A16EE-06AE-4EC7-892C-6B6A2669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25F369-E661-429E-90C8-59DFC222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2" y="130566"/>
            <a:ext cx="7382295" cy="65968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9FE8D4-F646-4943-A0FE-645633BA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08" y="2703640"/>
            <a:ext cx="10829026" cy="13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87F7E4-F1A6-49E8-A961-4467E87B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for English Parsing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CAC78-1C31-4A15-AA50-0AF5B65B1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6BF43E-8A13-492A-82A4-05BFE0FB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52" y="1914711"/>
            <a:ext cx="9298688" cy="41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8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F6C101-584B-4DDE-BA68-8494997B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33E3A-043E-4CE2-BD14-17890336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25AF37-7AD7-4BA2-8D05-45F9B092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Summarization</a:t>
            </a:r>
          </a:p>
          <a:p>
            <a:r>
              <a:rPr lang="en-US" altLang="zh-TW" dirty="0"/>
              <a:t>This scheme can be used in text-to-text applications, e.g., MT, QA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92AE0F-BE98-4E49-B7DA-5442054E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75" y="798973"/>
            <a:ext cx="7285383" cy="45780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5047479-04AC-4024-A237-A4691FC4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71" y="4564849"/>
            <a:ext cx="2987641" cy="81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38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FF75D-9E56-498C-B294-7AF5FE3D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7325"/>
            <a:ext cx="3932237" cy="1600200"/>
          </a:xfrm>
        </p:spPr>
        <p:txBody>
          <a:bodyPr>
            <a:normAutofit/>
          </a:bodyPr>
          <a:lstStyle/>
          <a:p>
            <a:r>
              <a:rPr lang="en-US" altLang="zh-TW" sz="4000" b="1" dirty="0"/>
              <a:t>Embeddings for Codes</a:t>
            </a:r>
            <a:endParaRPr lang="zh-TW" altLang="en-US" sz="4000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62B198-8337-45B5-94FD-5595E3C9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6C9F7FC-7368-466F-8A0E-28DEA2A25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A Cross-Architecture Instruction Embedding Model for Natural Language Processing-Inspired Binary Code Analysis</a:t>
            </a:r>
          </a:p>
          <a:p>
            <a:endParaRPr lang="en-US" altLang="zh-TW" sz="2400" dirty="0"/>
          </a:p>
          <a:p>
            <a:r>
              <a:rPr lang="en-US" altLang="zh-TW" sz="2400" dirty="0"/>
              <a:t>Kimberly Redmond, </a:t>
            </a:r>
            <a:r>
              <a:rPr lang="en-US" altLang="zh-TW" sz="2400" dirty="0" err="1"/>
              <a:t>Lannan</a:t>
            </a:r>
            <a:r>
              <a:rPr lang="en-US" altLang="zh-TW" sz="2400" dirty="0"/>
              <a:t> (Lisa) Luo, </a:t>
            </a:r>
            <a:r>
              <a:rPr lang="en-US" altLang="zh-TW" sz="2400" dirty="0" err="1"/>
              <a:t>Qiang</a:t>
            </a:r>
            <a:r>
              <a:rPr lang="en-US" altLang="zh-TW" sz="2400" dirty="0"/>
              <a:t> Zeng </a:t>
            </a:r>
          </a:p>
          <a:p>
            <a:endParaRPr lang="en-US" altLang="zh-TW" sz="2400" dirty="0"/>
          </a:p>
          <a:p>
            <a:r>
              <a:rPr lang="en-US" altLang="zh-TW" sz="2400" dirty="0"/>
              <a:t>University of South Carolina 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0AA778-73DA-4EC5-A3AE-767ED07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99" y="1379775"/>
            <a:ext cx="6780944" cy="47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8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74D45-C720-4EE0-91D2-1D80F7A5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Inference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18FD4-244D-4CD5-9095-2FF3B50F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7147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fr-FR" altLang="zh-TW" dirty="0"/>
              <a:t>EFFICIENT TRANSFORMER FOR MOBILE APPLICATIONS,</a:t>
            </a:r>
          </a:p>
          <a:p>
            <a:r>
              <a:rPr lang="fr-FR" altLang="zh-TW" dirty="0"/>
              <a:t>https://zhanghaowu.me/assets/pdf/Presentation_ENMT.pdf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C7D635-30EB-4133-939C-1603139B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9" y="1461043"/>
            <a:ext cx="11308521" cy="39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6CD76-B4F0-4C30-B1A1-36A9BE4F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embeddings for texts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49F498-EE6E-4439-AB33-2C31CDB12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Word: king</a:t>
            </a:r>
          </a:p>
          <a:p>
            <a:endParaRPr lang="en-US" altLang="zh-TW" dirty="0"/>
          </a:p>
          <a:p>
            <a:r>
              <a:rPr lang="en-US" altLang="zh-TW" dirty="0"/>
              <a:t>Sentence: I</a:t>
            </a:r>
            <a:r>
              <a:rPr lang="zh-TW" altLang="en-US" dirty="0"/>
              <a:t> </a:t>
            </a: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king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this small world.</a:t>
            </a:r>
          </a:p>
          <a:p>
            <a:endParaRPr lang="en-US" altLang="zh-TW" dirty="0"/>
          </a:p>
          <a:p>
            <a:r>
              <a:rPr lang="en-US" altLang="zh-TW" dirty="0"/>
              <a:t>Document: </a:t>
            </a:r>
          </a:p>
          <a:p>
            <a:pPr marL="0" indent="0" fontAlgn="base">
              <a:buNone/>
            </a:pPr>
            <a:r>
              <a:rPr lang="en-US" altLang="zh-TW" b="1" dirty="0">
                <a:solidFill>
                  <a:srgbClr val="000000"/>
                </a:solidFill>
                <a:latin typeface="nyt-cheltenh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Biden Warns Putin of Economic Consequences if Aggression Continues</a:t>
            </a:r>
          </a:p>
          <a:p>
            <a:pPr marL="0" indent="0" fontAlgn="base">
              <a:buNone/>
            </a:pPr>
            <a:r>
              <a:rPr lang="en-US" altLang="zh-TW" dirty="0">
                <a:solidFill>
                  <a:srgbClr val="000000"/>
                </a:solidFill>
                <a:latin typeface="inheri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a tense, two-hour virtual summit, President Biden also warned that an invasion of Ukraine would result in a repositioning of NATO troops in Europe.</a:t>
            </a:r>
          </a:p>
          <a:p>
            <a:pPr marL="0" indent="0" fontAlgn="base">
              <a:buNone/>
            </a:pPr>
            <a:r>
              <a:rPr lang="en-US" altLang="zh-TW" dirty="0">
                <a:solidFill>
                  <a:srgbClr val="000000"/>
                </a:solidFill>
                <a:latin typeface="inheri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But it is too early to tell if the call will ease tensions. President Vladimir Putin gave no indication of his ultimate intent, officials said.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3214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247AE-E057-4632-8EDB-8493A9E9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b="1" dirty="0"/>
              <a:t>Improving Inference Speeds of Transformer Models, https://medium.com/gumgum-tech/improving-inference-speeds-of-transformer-models-e03944a018aa</a:t>
            </a:r>
            <a:br>
              <a:rPr lang="en-US" altLang="zh-TW" sz="2800" b="1" dirty="0"/>
            </a:b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0EC736-7223-4774-A538-52426BAC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CBA59B-3D98-40AE-A3AB-CE1A79A1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15" y="1843297"/>
            <a:ext cx="9955369" cy="44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19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35BD53-D3DB-4E8C-85D9-C38BE27B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F3A1E-2276-4551-874A-5DA1ED7F7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3600" dirty="0"/>
              <a:t>Pre-trained Image Processing Transformer, CVPR 2021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297905-47A1-463B-A796-6DC73E69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19" y="365125"/>
            <a:ext cx="9513761" cy="44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14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8FC98-7491-466F-9725-36D17148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Transformer 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A8D4F9-7623-4C58-9711-62D18894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Spatial-Temporal Transformer for Dynamic Scene Graph Generation (ICCV 2021)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A7CEC1-6C36-4DC3-BEC8-2C9F02D0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4" y="2913542"/>
            <a:ext cx="3698578" cy="33983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2C26B3-FFEC-411B-B9D4-5764D388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71" y="3428264"/>
            <a:ext cx="8218029" cy="23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38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F18368-10BA-47B0-AC36-3AAEA56F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98" y="1112440"/>
            <a:ext cx="7427412" cy="55944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1979EE-7AD3-4BF3-8D3C-9329B9DF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779" y="361380"/>
            <a:ext cx="9554659" cy="751060"/>
          </a:xfrm>
        </p:spPr>
        <p:txBody>
          <a:bodyPr/>
          <a:lstStyle/>
          <a:p>
            <a:r>
              <a:rPr lang="en-US" altLang="zh-TW" sz="4000" dirty="0">
                <a:solidFill>
                  <a:schemeClr val="tx1"/>
                </a:solidFill>
              </a:rPr>
              <a:t>Visual Story Telling: KG-VIST, PR-VIST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BDDF82-7F0B-4A09-8BFC-B5161298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5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標題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51_TF00089993.potx" id="{B515D83E-C6DD-4FFA-8CEF-D955A95C7CFC}" vid="{73E8DA11-6B98-4055-AD7F-169A45091387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15068</TotalTime>
  <Words>1877</Words>
  <Application>Microsoft Office PowerPoint</Application>
  <PresentationFormat>寬螢幕</PresentationFormat>
  <Paragraphs>364</Paragraphs>
  <Slides>93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7" baseType="lpstr">
      <vt:lpstr>inherit</vt:lpstr>
      <vt:lpstr>Microsoft JhengHei UI</vt:lpstr>
      <vt:lpstr>nyt-cheltenham</vt:lpstr>
      <vt:lpstr>Arial</vt:lpstr>
      <vt:lpstr>Calibri</vt:lpstr>
      <vt:lpstr>Calibri Light</vt:lpstr>
      <vt:lpstr>Cambria Math</vt:lpstr>
      <vt:lpstr>Corbel</vt:lpstr>
      <vt:lpstr>Times New Roman</vt:lpstr>
      <vt:lpstr>Wingdings</vt:lpstr>
      <vt:lpstr>Wingdings 2</vt:lpstr>
      <vt:lpstr>Office 佈景主題</vt:lpstr>
      <vt:lpstr>標題</vt:lpstr>
      <vt:lpstr>Worksheet</vt:lpstr>
      <vt:lpstr>Transformer</vt:lpstr>
      <vt:lpstr>關於我</vt:lpstr>
      <vt:lpstr>關於中央研究院之 自然語言處理與情感分析實驗室</vt:lpstr>
      <vt:lpstr>Outline  May. 10: Word Embeddings, From CNN to                    Transformer, Transformer Framework May. 17: Transformer Encoder Models, Lab 1 May. 24: Transformer Decoder Models, Lab 2   LAB TA: Yili and Luana </vt:lpstr>
      <vt:lpstr>Word Features</vt:lpstr>
      <vt:lpstr>BOW – Bag of words</vt:lpstr>
      <vt:lpstr>Issues</vt:lpstr>
      <vt:lpstr>Word Embeddings (1)</vt:lpstr>
      <vt:lpstr>Word embeddings for texts</vt:lpstr>
      <vt:lpstr>Word Embeddings (2)</vt:lpstr>
      <vt:lpstr>WORD EMBEDDINGS(3)</vt:lpstr>
      <vt:lpstr>PowerPoint 簡報</vt:lpstr>
      <vt:lpstr>From CNN to Transformer</vt:lpstr>
      <vt:lpstr>CNN Filter as n-gram</vt:lpstr>
      <vt:lpstr>Basic Models</vt:lpstr>
      <vt:lpstr>A simple feedforward NN: ctx len=3</vt:lpstr>
      <vt:lpstr>RNN</vt:lpstr>
      <vt:lpstr>RNN Unrolled</vt:lpstr>
      <vt:lpstr>RNN LM</vt:lpstr>
      <vt:lpstr>NN Models</vt:lpstr>
      <vt:lpstr>RNN for sequence generation</vt:lpstr>
      <vt:lpstr>RNN for sequence labeling</vt:lpstr>
      <vt:lpstr>RNN for sequence classification</vt:lpstr>
      <vt:lpstr>Stacked RNN</vt:lpstr>
      <vt:lpstr>Bi-directional RNN</vt:lpstr>
      <vt:lpstr>Long short-term memory (LSTM)</vt:lpstr>
      <vt:lpstr>Gated recurrent units</vt:lpstr>
      <vt:lpstr>Basic Neural Units</vt:lpstr>
      <vt:lpstr>PowerPoint 簡報</vt:lpstr>
      <vt:lpstr>Transformer:  Attention is All You Need</vt:lpstr>
      <vt:lpstr>Self-attention network: Transformer</vt:lpstr>
      <vt:lpstr>Self-Attention </vt:lpstr>
      <vt:lpstr>transformer</vt:lpstr>
      <vt:lpstr>Self attention layer Query, Key, Value in self attention</vt:lpstr>
      <vt:lpstr>PowerPoint 簡報</vt:lpstr>
      <vt:lpstr>Transformer</vt:lpstr>
      <vt:lpstr>Transformer</vt:lpstr>
      <vt:lpstr>Self-attention</vt:lpstr>
      <vt:lpstr>Transformer</vt:lpstr>
      <vt:lpstr>Transformer</vt:lpstr>
      <vt:lpstr>Transformer</vt:lpstr>
      <vt:lpstr>Transformer block</vt:lpstr>
      <vt:lpstr>Multi-head self-attention</vt:lpstr>
      <vt:lpstr>Multi-head?  How many?</vt:lpstr>
      <vt:lpstr>Feed Forward Network</vt:lpstr>
      <vt:lpstr>Feed Forward Network</vt:lpstr>
      <vt:lpstr>Transformer</vt:lpstr>
      <vt:lpstr>Transformer</vt:lpstr>
      <vt:lpstr>Transformer</vt:lpstr>
      <vt:lpstr>Transformer</vt:lpstr>
      <vt:lpstr>Masked</vt:lpstr>
      <vt:lpstr>PowerPoint 簡報</vt:lpstr>
      <vt:lpstr>transformer</vt:lpstr>
      <vt:lpstr>Positional Encoding &amp;  Positional Embedding</vt:lpstr>
      <vt:lpstr>Positional Encoding:  Keep Position Information</vt:lpstr>
      <vt:lpstr>Positional encoding</vt:lpstr>
      <vt:lpstr>Positional encoding</vt:lpstr>
      <vt:lpstr>Positional Embeddings</vt:lpstr>
      <vt:lpstr>Positional Embedding</vt:lpstr>
      <vt:lpstr>Transformer  Training/Testing Phase</vt:lpstr>
      <vt:lpstr>Transformer Training/Inference Input/Output</vt:lpstr>
      <vt:lpstr>Teacher Forcing</vt:lpstr>
      <vt:lpstr>Encoder</vt:lpstr>
      <vt:lpstr>Input</vt:lpstr>
      <vt:lpstr>Multi-head h=2 as an example  (h=8, h_d=512/8=64)</vt:lpstr>
      <vt:lpstr>PowerPoint 簡報</vt:lpstr>
      <vt:lpstr>Residual Connection, LayerNorm(           +           )</vt:lpstr>
      <vt:lpstr>  = LayerNorm(         +         ) </vt:lpstr>
      <vt:lpstr>PowerPoint 簡報</vt:lpstr>
      <vt:lpstr>Dropout</vt:lpstr>
      <vt:lpstr>PowerPoint 簡報</vt:lpstr>
      <vt:lpstr>Label Smoothing</vt:lpstr>
      <vt:lpstr>Transformer Training</vt:lpstr>
      <vt:lpstr>Dataset</vt:lpstr>
      <vt:lpstr>t=0 t=1</vt:lpstr>
      <vt:lpstr>PowerPoint 簡報</vt:lpstr>
      <vt:lpstr>PowerPoint 簡報</vt:lpstr>
      <vt:lpstr>Transformer Inference</vt:lpstr>
      <vt:lpstr>t=0 t=1~n</vt:lpstr>
      <vt:lpstr>PowerPoint 簡報</vt:lpstr>
      <vt:lpstr>Masking in Decoder </vt:lpstr>
      <vt:lpstr>PowerPoint 簡報</vt:lpstr>
      <vt:lpstr>Masking in Encoder?</vt:lpstr>
      <vt:lpstr>Transformer for Tasks</vt:lpstr>
      <vt:lpstr>Transformer for Translation</vt:lpstr>
      <vt:lpstr>Transformer for English Parsing</vt:lpstr>
      <vt:lpstr>transformer</vt:lpstr>
      <vt:lpstr>Embeddings for Codes</vt:lpstr>
      <vt:lpstr>Transformer Inference</vt:lpstr>
      <vt:lpstr>Improving Inference Speeds of Transformer Models, https://medium.com/gumgum-tech/improving-inference-speeds-of-transformer-models-e03944a018aa </vt:lpstr>
      <vt:lpstr>PowerPoint 簡報</vt:lpstr>
      <vt:lpstr>More Transformer Applications</vt:lpstr>
      <vt:lpstr>Visual Story Telling: KG-VIST, PR-VIST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(III)</dc:title>
  <dc:creator>Lun-Wei Ku</dc:creator>
  <cp:lastModifiedBy>LW KU</cp:lastModifiedBy>
  <cp:revision>119</cp:revision>
  <cp:lastPrinted>2023-05-08T15:41:47Z</cp:lastPrinted>
  <dcterms:created xsi:type="dcterms:W3CDTF">2021-12-25T04:04:53Z</dcterms:created>
  <dcterms:modified xsi:type="dcterms:W3CDTF">2023-05-11T04:33:42Z</dcterms:modified>
</cp:coreProperties>
</file>